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38" r:id="rId2"/>
    <p:sldId id="468" r:id="rId3"/>
    <p:sldId id="467" r:id="rId4"/>
    <p:sldId id="472" r:id="rId5"/>
    <p:sldId id="492" r:id="rId6"/>
    <p:sldId id="473" r:id="rId7"/>
    <p:sldId id="474" r:id="rId8"/>
    <p:sldId id="475" r:id="rId9"/>
    <p:sldId id="476" r:id="rId10"/>
    <p:sldId id="477" r:id="rId11"/>
    <p:sldId id="480" r:id="rId12"/>
    <p:sldId id="478" r:id="rId13"/>
    <p:sldId id="392" r:id="rId14"/>
    <p:sldId id="479" r:id="rId15"/>
    <p:sldId id="481" r:id="rId16"/>
    <p:sldId id="482" r:id="rId17"/>
    <p:sldId id="483" r:id="rId18"/>
    <p:sldId id="485" r:id="rId19"/>
    <p:sldId id="493" r:id="rId20"/>
    <p:sldId id="494" r:id="rId21"/>
    <p:sldId id="495" r:id="rId22"/>
    <p:sldId id="484" r:id="rId23"/>
    <p:sldId id="486" r:id="rId24"/>
    <p:sldId id="488" r:id="rId25"/>
    <p:sldId id="470" r:id="rId26"/>
    <p:sldId id="490" r:id="rId27"/>
    <p:sldId id="489" r:id="rId28"/>
    <p:sldId id="469" r:id="rId29"/>
    <p:sldId id="471" r:id="rId30"/>
    <p:sldId id="464" r:id="rId31"/>
    <p:sldId id="395" r:id="rId32"/>
    <p:sldId id="373" r:id="rId33"/>
    <p:sldId id="440" r:id="rId34"/>
    <p:sldId id="491" r:id="rId35"/>
    <p:sldId id="379" r:id="rId36"/>
    <p:sldId id="389" r:id="rId37"/>
    <p:sldId id="386" r:id="rId38"/>
    <p:sldId id="320" r:id="rId39"/>
    <p:sldId id="272" r:id="rId40"/>
    <p:sldId id="314" r:id="rId41"/>
    <p:sldId id="315" r:id="rId42"/>
    <p:sldId id="264" r:id="rId43"/>
    <p:sldId id="465" r:id="rId44"/>
    <p:sldId id="368" r:id="rId45"/>
    <p:sldId id="361" r:id="rId46"/>
    <p:sldId id="352" r:id="rId47"/>
    <p:sldId id="353" r:id="rId48"/>
    <p:sldId id="354" r:id="rId49"/>
    <p:sldId id="462" r:id="rId50"/>
    <p:sldId id="463" r:id="rId51"/>
    <p:sldId id="456" r:id="rId52"/>
    <p:sldId id="393" r:id="rId53"/>
    <p:sldId id="28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0B92A-9905-4E78-A8A6-8EB032458BFD}" v="28" dt="2025-12-16T03:19:18.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p:cViewPr varScale="1">
        <p:scale>
          <a:sx n="115" d="100"/>
          <a:sy n="115" d="100"/>
        </p:scale>
        <p:origin x="1488" y="114"/>
      </p:cViewPr>
      <p:guideLst>
        <p:guide orient="horz" pos="2160"/>
        <p:guide pos="2880"/>
      </p:guideLst>
    </p:cSldViewPr>
  </p:slideViewPr>
  <p:outlineViewPr>
    <p:cViewPr>
      <p:scale>
        <a:sx n="33" d="100"/>
        <a:sy n="33" d="100"/>
      </p:scale>
      <p:origin x="48" y="95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63F4-4A53-4660-A2D1-C02507C233E5}" type="datetimeFigureOut">
              <a:rPr lang="en-US" smtClean="0"/>
              <a:pPr/>
              <a:t>1/23/2026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97378-0DA8-426B-B4DE-076759EEDC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39</a:t>
            </a:fld>
            <a:endParaRPr lang="en-US"/>
          </a:p>
        </p:txBody>
      </p:sp>
    </p:spTree>
    <p:extLst>
      <p:ext uri="{BB962C8B-B14F-4D97-AF65-F5344CB8AC3E}">
        <p14:creationId xmlns:p14="http://schemas.microsoft.com/office/powerpoint/2010/main" val="164443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23.01.2026</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Next, is reasonable suspicion. This part of the mountain trek is the part the kids can make it to. You have started to make the hike, but you really haven't made it that far. It's still not too late to turn around... </a:t>
            </a:r>
          </a:p>
          <a:p>
            <a:pPr lvl="0"/>
            <a:endParaRPr lang="en-US"/>
          </a:p>
          <a:p>
            <a:pPr lvl="0"/>
            <a:r>
              <a:rPr lang="en-US"/>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23.01.2026</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Next, is reasonable suspicion. This part of the mountain trek is the part the kids can make it to. You have started to make the hike, but you really haven't made it that far. It's still not too late to turn around... </a:t>
            </a:r>
          </a:p>
          <a:p>
            <a:pPr lvl="0"/>
            <a:endParaRPr lang="en-US"/>
          </a:p>
          <a:p>
            <a:pPr lvl="0"/>
            <a:r>
              <a:rPr lang="en-US"/>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4"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9"/>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7"/>
            <a:ext cx="5791200" cy="365125"/>
          </a:xfrm>
        </p:spPr>
        <p:txBody>
          <a:bodyPr tIns="0" bIns="0" anchor="t"/>
          <a:lstStyle>
            <a:lvl1pPr algn="r">
              <a:defRPr sz="1000"/>
            </a:lvl1pPr>
          </a:lstStyle>
          <a:p>
            <a:fld id="{E763BCE7-3D15-433C-875E-F658B1F1D0BD}" type="datetimeFigureOut">
              <a:rPr lang="en-US" smtClean="0"/>
              <a:pPr/>
              <a:t>1/23/2026</a:t>
            </a:fld>
            <a:endParaRPr lang="en-US"/>
          </a:p>
        </p:txBody>
      </p:sp>
      <p:sp>
        <p:nvSpPr>
          <p:cNvPr id="17" name="Footer Placeholder 16"/>
          <p:cNvSpPr>
            <a:spLocks noGrp="1"/>
          </p:cNvSpPr>
          <p:nvPr>
            <p:ph type="ftr" sz="quarter" idx="11"/>
          </p:nvPr>
        </p:nvSpPr>
        <p:spPr>
          <a:xfrm>
            <a:off x="1371600" y="5650705"/>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8"/>
            <a:ext cx="502920" cy="365125"/>
          </a:xfrm>
        </p:spPr>
        <p:txBody>
          <a:bodyPr anchor="ctr"/>
          <a:lstStyle>
            <a:lvl1pPr algn="ctr">
              <a:defRPr sz="1300">
                <a:solidFill>
                  <a:srgbClr val="FFFFFF"/>
                </a:solidFill>
              </a:defRPr>
            </a:lvl1pPr>
          </a:lstStyle>
          <a:p>
            <a:fld id="{5BB9E8AA-BACB-4C03-8083-F5152C707C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63BCE7-3D15-433C-875E-F658B1F1D0BD}"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9E8AA-BACB-4C03-8083-F5152C707C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63BCE7-3D15-433C-875E-F658B1F1D0BD}"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9E8AA-BACB-4C03-8083-F5152C707C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763BCE7-3D15-433C-875E-F658B1F1D0BD}" type="datetimeFigureOut">
              <a:rPr lang="en-US" smtClean="0"/>
              <a:pPr/>
              <a:t>1/23/2026</a:t>
            </a:fld>
            <a:endParaRPr lang="en-US"/>
          </a:p>
        </p:txBody>
      </p:sp>
      <p:sp>
        <p:nvSpPr>
          <p:cNvPr id="5" name="Footer Placeholder 4"/>
          <p:cNvSpPr>
            <a:spLocks noGrp="1"/>
          </p:cNvSpPr>
          <p:nvPr>
            <p:ph type="ftr" sz="quarter" idx="11"/>
          </p:nvPr>
        </p:nvSpPr>
        <p:spPr>
          <a:xfrm>
            <a:off x="457200" y="6480970"/>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BB9E8AA-BACB-4C03-8083-F5152C707C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5" y="7035"/>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4" y="309491"/>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E763BCE7-3D15-433C-875E-F658B1F1D0BD}" type="datetimeFigureOut">
              <a:rPr lang="en-US" smtClean="0"/>
              <a:pPr/>
              <a:t>1/23/2026</a:t>
            </a:fld>
            <a:endParaRPr lang="en-US"/>
          </a:p>
        </p:txBody>
      </p:sp>
      <p:sp>
        <p:nvSpPr>
          <p:cNvPr id="5" name="Footer Placeholder 4"/>
          <p:cNvSpPr>
            <a:spLocks noGrp="1"/>
          </p:cNvSpPr>
          <p:nvPr>
            <p:ph type="ftr" sz="quarter" idx="11"/>
          </p:nvPr>
        </p:nvSpPr>
        <p:spPr>
          <a:xfrm>
            <a:off x="2619376" y="6480970"/>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BB9E8AA-BACB-4C03-8083-F5152C707CB7}" type="slidenum">
              <a:rPr lang="en-US" smtClean="0"/>
              <a:pPr/>
              <a:t>‹#›</a:t>
            </a:fld>
            <a:endParaRPr lang="en-US"/>
          </a:p>
        </p:txBody>
      </p:sp>
      <p:cxnSp>
        <p:nvCxnSpPr>
          <p:cNvPr id="11" name="Straight Connector 10"/>
          <p:cNvCxnSpPr/>
          <p:nvPr/>
        </p:nvCxnSpPr>
        <p:spPr>
          <a:xfrm rot="10800000">
            <a:off x="6468795"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5"/>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763BCE7-3D15-433C-875E-F658B1F1D0BD}" type="datetimeFigureOut">
              <a:rPr lang="en-US" smtClean="0"/>
              <a:pPr/>
              <a:t>1/23/2026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BB9E8AA-BACB-4C03-8083-F5152C707C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E763BCE7-3D15-433C-875E-F658B1F1D0BD}" type="datetimeFigureOut">
              <a:rPr lang="en-US" smtClean="0"/>
              <a:pPr/>
              <a:t>1/23/2026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BB9E8AA-BACB-4C03-8083-F5152C707C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E763BCE7-3D15-433C-875E-F658B1F1D0BD}" type="datetimeFigureOut">
              <a:rPr lang="en-US" smtClean="0"/>
              <a:pPr/>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9E8AA-BACB-4C03-8083-F5152C707C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763BCE7-3D15-433C-875E-F658B1F1D0BD}" type="datetimeFigureOut">
              <a:rPr lang="en-US" smtClean="0"/>
              <a:pPr/>
              <a:t>1/23/2026</a:t>
            </a:fld>
            <a:endParaRPr lang="en-US"/>
          </a:p>
        </p:txBody>
      </p:sp>
      <p:sp>
        <p:nvSpPr>
          <p:cNvPr id="3" name="Footer Placeholder 2"/>
          <p:cNvSpPr>
            <a:spLocks noGrp="1"/>
          </p:cNvSpPr>
          <p:nvPr>
            <p:ph type="ftr" sz="quarter" idx="11"/>
          </p:nvPr>
        </p:nvSpPr>
        <p:spPr>
          <a:xfrm>
            <a:off x="457200" y="6481891"/>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BB9E8AA-BACB-4C03-8083-F5152C707C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E763BCE7-3D15-433C-875E-F658B1F1D0BD}" type="datetimeFigureOut">
              <a:rPr lang="en-US" smtClean="0"/>
              <a:pPr/>
              <a:t>1/23/2026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BB9E8AA-BACB-4C03-8083-F5152C707C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763BCE7-3D15-433C-875E-F658B1F1D0BD}" type="datetimeFigureOut">
              <a:rPr lang="en-US" smtClean="0"/>
              <a:pPr/>
              <a:t>1/23/2026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BB9E8AA-BACB-4C03-8083-F5152C707C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5" y="14069"/>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763BCE7-3D15-433C-875E-F658B1F1D0BD}" type="datetimeFigureOut">
              <a:rPr lang="en-US" smtClean="0"/>
              <a:pPr/>
              <a:t>1/23/2026</a:t>
            </a:fld>
            <a:endParaRPr lang="en-US"/>
          </a:p>
        </p:txBody>
      </p:sp>
      <p:sp>
        <p:nvSpPr>
          <p:cNvPr id="3" name="Footer Placeholder 2"/>
          <p:cNvSpPr>
            <a:spLocks noGrp="1"/>
          </p:cNvSpPr>
          <p:nvPr>
            <p:ph type="ftr" sz="quarter" idx="3"/>
          </p:nvPr>
        </p:nvSpPr>
        <p:spPr>
          <a:xfrm>
            <a:off x="457200" y="6481891"/>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BB9E8AA-BACB-4C03-8083-F5152C707CB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k@thetexastrialattorne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bristineservices.co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mark@thetexastrialattorne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76289"/>
            <a:ext cx="9220200" cy="1470025"/>
          </a:xfrm>
        </p:spPr>
        <p:txBody>
          <a:bodyPr>
            <a:noAutofit/>
          </a:bodyPr>
          <a:lstStyle/>
          <a:p>
            <a:r>
              <a:rPr lang="en-US" sz="4800" b="1" dirty="0"/>
              <a:t>RELEVANT CRIMINAL LAWS AND HOW TO WIN </a:t>
            </a:r>
          </a:p>
        </p:txBody>
      </p:sp>
      <p:sp>
        <p:nvSpPr>
          <p:cNvPr id="3" name="Subtitle 2"/>
          <p:cNvSpPr>
            <a:spLocks noGrp="1"/>
          </p:cNvSpPr>
          <p:nvPr>
            <p:ph type="subTitle" idx="1"/>
          </p:nvPr>
        </p:nvSpPr>
        <p:spPr>
          <a:xfrm>
            <a:off x="457200" y="3352800"/>
            <a:ext cx="8534400" cy="3124200"/>
          </a:xfrm>
        </p:spPr>
        <p:txBody>
          <a:bodyPr>
            <a:normAutofit fontScale="77500" lnSpcReduction="20000"/>
          </a:bodyPr>
          <a:lstStyle/>
          <a:p>
            <a:r>
              <a:rPr lang="en-US" sz="4100" b="1" dirty="0">
                <a:latin typeface="Copperplate Gothic Bold" pitchFamily="34" charset="0"/>
              </a:rPr>
              <a:t>THE THIESSEN LAW FIRM</a:t>
            </a:r>
          </a:p>
          <a:p>
            <a:r>
              <a:rPr lang="en-US" sz="3400" b="1" dirty="0"/>
              <a:t>Mark Ryan Thiessen</a:t>
            </a:r>
          </a:p>
          <a:p>
            <a:r>
              <a:rPr lang="en-US" sz="3400" b="1" dirty="0"/>
              <a:t>914 Waters</a:t>
            </a:r>
          </a:p>
          <a:p>
            <a:r>
              <a:rPr lang="en-US" sz="3400" b="1" dirty="0"/>
              <a:t>Aspen, Colorado 81611</a:t>
            </a:r>
          </a:p>
          <a:p>
            <a:r>
              <a:rPr lang="en-US" sz="3400" b="1" dirty="0"/>
              <a:t>(970) 465-9120</a:t>
            </a:r>
          </a:p>
          <a:p>
            <a:r>
              <a:rPr lang="en-US" sz="3400" b="1" dirty="0"/>
              <a:t>Cell (832) 654-3058</a:t>
            </a:r>
          </a:p>
          <a:p>
            <a:r>
              <a:rPr lang="en-US" sz="3400" b="1" dirty="0">
                <a:solidFill>
                  <a:schemeClr val="tx1"/>
                </a:solidFill>
                <a:hlinkClick r:id="rId2"/>
              </a:rPr>
              <a:t>mark@thecoloradotrialattorney.com</a:t>
            </a:r>
            <a:endParaRPr lang="en-US" sz="3400" b="1" dirty="0">
              <a:solidFill>
                <a:schemeClr val="tx1"/>
              </a:solidFill>
            </a:endParaRPr>
          </a:p>
          <a:p>
            <a:r>
              <a:rPr lang="en-US" sz="3400" b="1" dirty="0">
                <a:solidFill>
                  <a:schemeClr val="tx1"/>
                </a:solidFill>
              </a:rPr>
              <a:t>Pitkin County Bar Association</a:t>
            </a:r>
          </a:p>
          <a:p>
            <a:r>
              <a:rPr lang="en-US" sz="3100" b="1" dirty="0">
                <a:solidFill>
                  <a:schemeClr val="tx1"/>
                </a:solidFill>
              </a:rPr>
              <a:t>December 18, 2025</a:t>
            </a:r>
          </a:p>
          <a:p>
            <a:endParaRPr lang="en-US" sz="2100" b="1" dirty="0">
              <a:solidFill>
                <a:schemeClr val="tx1"/>
              </a:solidFill>
            </a:endParaRPr>
          </a:p>
          <a:p>
            <a:endParaRPr lang="en-US" sz="2400" b="1"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D615E-6FBE-6FF4-F9B0-377BB2A02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A0A7D-20BE-6D5D-96D3-E1F26C07037B}"/>
              </a:ext>
            </a:extLst>
          </p:cNvPr>
          <p:cNvSpPr>
            <a:spLocks noGrp="1"/>
          </p:cNvSpPr>
          <p:nvPr>
            <p:ph type="title"/>
          </p:nvPr>
        </p:nvSpPr>
        <p:spPr/>
        <p:txBody>
          <a:bodyPr>
            <a:normAutofit/>
          </a:bodyPr>
          <a:lstStyle/>
          <a:p>
            <a:r>
              <a:rPr lang="en-US" sz="5400" b="1" dirty="0"/>
              <a:t>2. CDOT 2025 Report</a:t>
            </a:r>
          </a:p>
        </p:txBody>
      </p:sp>
      <p:sp>
        <p:nvSpPr>
          <p:cNvPr id="3" name="Content Placeholder 2">
            <a:extLst>
              <a:ext uri="{FF2B5EF4-FFF2-40B4-BE49-F238E27FC236}">
                <a16:creationId xmlns:a16="http://schemas.microsoft.com/office/drawing/2014/main" id="{7FE2AE33-1CE3-1F15-A285-ECAA1CF82B65}"/>
              </a:ext>
            </a:extLst>
          </p:cNvPr>
          <p:cNvSpPr>
            <a:spLocks noGrp="1"/>
          </p:cNvSpPr>
          <p:nvPr>
            <p:ph idx="1"/>
          </p:nvPr>
        </p:nvSpPr>
        <p:spPr>
          <a:xfrm>
            <a:off x="457200" y="1600200"/>
            <a:ext cx="8229600" cy="5257800"/>
          </a:xfrm>
        </p:spPr>
        <p:txBody>
          <a:bodyPr>
            <a:normAutofit/>
          </a:bodyPr>
          <a:lstStyle/>
          <a:p>
            <a:r>
              <a:rPr lang="en-US" dirty="0"/>
              <a:t>“Presence of cannabinoids indicates past cannabis exposure, but information that is more detailed, such as frequency of use, proximity of use to death, or if the person was intoxicated at time of death, is not known at this time. </a:t>
            </a:r>
          </a:p>
          <a:p>
            <a:r>
              <a:rPr lang="en-US" dirty="0"/>
              <a:t>Prior to death, cannabinoid metabolism can vary based on an individual’s body composition, cannabis use method, and length of time using cannabis.” </a:t>
            </a:r>
            <a:endParaRPr lang="en-US" b="1" dirty="0"/>
          </a:p>
        </p:txBody>
      </p:sp>
    </p:spTree>
    <p:extLst>
      <p:ext uri="{BB962C8B-B14F-4D97-AF65-F5344CB8AC3E}">
        <p14:creationId xmlns:p14="http://schemas.microsoft.com/office/powerpoint/2010/main" val="417623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4F6EB-97EF-BBCD-5B75-2FC6C3FBA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27C41-AB4D-9C86-3EFB-4A5C581397E3}"/>
              </a:ext>
            </a:extLst>
          </p:cNvPr>
          <p:cNvSpPr>
            <a:spLocks noGrp="1"/>
          </p:cNvSpPr>
          <p:nvPr>
            <p:ph type="title"/>
          </p:nvPr>
        </p:nvSpPr>
        <p:spPr/>
        <p:txBody>
          <a:bodyPr>
            <a:normAutofit fontScale="90000"/>
          </a:bodyPr>
          <a:lstStyle/>
          <a:p>
            <a:r>
              <a:rPr lang="en-US" sz="5400" b="1" dirty="0"/>
              <a:t>2. 2</a:t>
            </a:r>
            <a:r>
              <a:rPr lang="en-US" sz="5400" b="1" baseline="30000" dirty="0"/>
              <a:t>nd</a:t>
            </a:r>
            <a:r>
              <a:rPr lang="en-US" sz="5400" b="1" dirty="0"/>
              <a:t> CDOT 2025 Report</a:t>
            </a:r>
          </a:p>
        </p:txBody>
      </p:sp>
      <p:sp>
        <p:nvSpPr>
          <p:cNvPr id="3" name="Content Placeholder 2">
            <a:extLst>
              <a:ext uri="{FF2B5EF4-FFF2-40B4-BE49-F238E27FC236}">
                <a16:creationId xmlns:a16="http://schemas.microsoft.com/office/drawing/2014/main" id="{080C71D4-605D-6D57-B42A-7C4CE7BDE82C}"/>
              </a:ext>
            </a:extLst>
          </p:cNvPr>
          <p:cNvSpPr>
            <a:spLocks noGrp="1"/>
          </p:cNvSpPr>
          <p:nvPr>
            <p:ph idx="1"/>
          </p:nvPr>
        </p:nvSpPr>
        <p:spPr>
          <a:xfrm>
            <a:off x="457200" y="1600200"/>
            <a:ext cx="8229600" cy="5257800"/>
          </a:xfrm>
        </p:spPr>
        <p:txBody>
          <a:bodyPr>
            <a:normAutofit/>
          </a:bodyPr>
          <a:lstStyle/>
          <a:p>
            <a:r>
              <a:rPr lang="en-US" dirty="0"/>
              <a:t>Monitoring Health Effects Related to Marijuana in Colorado: 2024 (February 20, 2025)</a:t>
            </a:r>
          </a:p>
          <a:p>
            <a:r>
              <a:rPr lang="en-US" dirty="0"/>
              <a:t>“High THC concentration marijuana use by adolescents and young adults is associated with continued marijuana use.”</a:t>
            </a:r>
          </a:p>
        </p:txBody>
      </p:sp>
    </p:spTree>
    <p:extLst>
      <p:ext uri="{BB962C8B-B14F-4D97-AF65-F5344CB8AC3E}">
        <p14:creationId xmlns:p14="http://schemas.microsoft.com/office/powerpoint/2010/main" val="58448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6F079-A113-4AF3-23DB-28D965D30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37983-BF61-1395-1B1A-E6E43298793B}"/>
              </a:ext>
            </a:extLst>
          </p:cNvPr>
          <p:cNvSpPr>
            <a:spLocks noGrp="1"/>
          </p:cNvSpPr>
          <p:nvPr>
            <p:ph type="title"/>
          </p:nvPr>
        </p:nvSpPr>
        <p:spPr/>
        <p:txBody>
          <a:bodyPr>
            <a:normAutofit/>
          </a:bodyPr>
          <a:lstStyle/>
          <a:p>
            <a:r>
              <a:rPr lang="en-US" sz="5400" b="1" dirty="0"/>
              <a:t>2. 5ng Bottom Line</a:t>
            </a:r>
          </a:p>
        </p:txBody>
      </p:sp>
      <p:sp>
        <p:nvSpPr>
          <p:cNvPr id="3" name="Content Placeholder 2">
            <a:extLst>
              <a:ext uri="{FF2B5EF4-FFF2-40B4-BE49-F238E27FC236}">
                <a16:creationId xmlns:a16="http://schemas.microsoft.com/office/drawing/2014/main" id="{5F5C0059-F173-8BB3-1486-C97C2327151F}"/>
              </a:ext>
            </a:extLst>
          </p:cNvPr>
          <p:cNvSpPr>
            <a:spLocks noGrp="1"/>
          </p:cNvSpPr>
          <p:nvPr>
            <p:ph idx="1"/>
          </p:nvPr>
        </p:nvSpPr>
        <p:spPr>
          <a:xfrm>
            <a:off x="457200" y="1600200"/>
            <a:ext cx="8229600" cy="5257800"/>
          </a:xfrm>
        </p:spPr>
        <p:txBody>
          <a:bodyPr>
            <a:normAutofit/>
          </a:bodyPr>
          <a:lstStyle/>
          <a:p>
            <a:r>
              <a:rPr lang="en-US" dirty="0"/>
              <a:t>THC Metabolizes Different than Alcohol</a:t>
            </a:r>
          </a:p>
          <a:p>
            <a:endParaRPr lang="en-US" dirty="0"/>
          </a:p>
          <a:p>
            <a:r>
              <a:rPr lang="en-US" dirty="0"/>
              <a:t>THC Lasts Longer In the Body</a:t>
            </a:r>
          </a:p>
          <a:p>
            <a:endParaRPr lang="en-US" dirty="0"/>
          </a:p>
          <a:p>
            <a:r>
              <a:rPr lang="en-US" dirty="0"/>
              <a:t>Mere Presence Is NOT Psychoactive</a:t>
            </a:r>
          </a:p>
          <a:p>
            <a:endParaRPr lang="en-US" dirty="0"/>
          </a:p>
          <a:p>
            <a:r>
              <a:rPr lang="en-US" dirty="0"/>
              <a:t>No SFSTS Validating for MJ</a:t>
            </a:r>
          </a:p>
          <a:p>
            <a:endParaRPr lang="en-US" dirty="0"/>
          </a:p>
          <a:p>
            <a:r>
              <a:rPr lang="en-US" dirty="0"/>
              <a:t>What do they look like?</a:t>
            </a:r>
          </a:p>
        </p:txBody>
      </p:sp>
    </p:spTree>
    <p:extLst>
      <p:ext uri="{BB962C8B-B14F-4D97-AF65-F5344CB8AC3E}">
        <p14:creationId xmlns:p14="http://schemas.microsoft.com/office/powerpoint/2010/main" val="75775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908" y="228600"/>
            <a:ext cx="8597384" cy="3657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114800"/>
            <a:ext cx="3454400" cy="2590800"/>
          </a:xfrm>
          <a:prstGeom prst="rect">
            <a:avLst/>
          </a:prstGeom>
        </p:spPr>
      </p:pic>
    </p:spTree>
    <p:extLst>
      <p:ext uri="{BB962C8B-B14F-4D97-AF65-F5344CB8AC3E}">
        <p14:creationId xmlns:p14="http://schemas.microsoft.com/office/powerpoint/2010/main" val="276510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4BDD1-3FFD-4561-5BEA-29DFD586859E}"/>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D0894F7B-E80C-FF0C-DDB9-4182F408089B}"/>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96C377FA-000E-8040-0254-32ECBC71234C}"/>
              </a:ext>
            </a:extLst>
          </p:cNvPr>
          <p:cNvSpPr txBox="1"/>
          <p:nvPr/>
        </p:nvSpPr>
        <p:spPr>
          <a:xfrm>
            <a:off x="0" y="304800"/>
            <a:ext cx="9144000" cy="6149640"/>
          </a:xfrm>
          <a:prstGeom prst="rect">
            <a:avLst/>
          </a:prstGeom>
          <a:noFill/>
          <a:ln>
            <a:noFill/>
          </a:ln>
        </p:spPr>
        <p:txBody>
          <a:bodyPr/>
          <a:lstStyle/>
          <a:p>
            <a:pPr marL="64080" algn="ctr">
              <a:lnSpc>
                <a:spcPct val="100000"/>
              </a:lnSpc>
            </a:pPr>
            <a:r>
              <a:rPr lang="en-US" sz="8800" b="1" spc="-1" dirty="0">
                <a:uFill>
                  <a:solidFill>
                    <a:srgbClr val="FFFFFF"/>
                  </a:solidFill>
                </a:uFill>
                <a:latin typeface="Arial"/>
              </a:rPr>
              <a:t>3</a:t>
            </a:r>
            <a:r>
              <a:rPr lang="en-US" sz="8800" b="1" strike="noStrike" spc="-1" dirty="0">
                <a:uFill>
                  <a:solidFill>
                    <a:srgbClr val="FFFFFF"/>
                  </a:solidFill>
                </a:uFill>
                <a:latin typeface="Arial"/>
              </a:rPr>
              <a:t>.</a:t>
            </a:r>
          </a:p>
          <a:p>
            <a:pPr marL="64080" algn="ctr">
              <a:lnSpc>
                <a:spcPct val="100000"/>
              </a:lnSpc>
            </a:pPr>
            <a:r>
              <a:rPr lang="en-US" sz="8800" b="1" strike="noStrike" spc="-1" dirty="0">
                <a:uFill>
                  <a:solidFill>
                    <a:srgbClr val="FFFFFF"/>
                  </a:solidFill>
                </a:uFill>
                <a:latin typeface="Arial"/>
              </a:rPr>
              <a:t>PBT</a:t>
            </a:r>
          </a:p>
          <a:p>
            <a:pPr marL="64080" algn="ctr">
              <a:lnSpc>
                <a:spcPct val="100000"/>
              </a:lnSpc>
            </a:pPr>
            <a:r>
              <a:rPr lang="en-US" sz="8800" b="1" spc="-1" dirty="0">
                <a:uFill>
                  <a:solidFill>
                    <a:srgbClr val="FFFFFF"/>
                  </a:solidFill>
                </a:uFill>
                <a:latin typeface="Arial"/>
              </a:rPr>
              <a:t>IS</a:t>
            </a:r>
            <a:br>
              <a:rPr lang="en-US" sz="8800" b="1" spc="-1" dirty="0">
                <a:uFill>
                  <a:solidFill>
                    <a:srgbClr val="FFFFFF"/>
                  </a:solidFill>
                </a:uFill>
                <a:latin typeface="Arial"/>
              </a:rPr>
            </a:br>
            <a:r>
              <a:rPr lang="en-US" sz="8800" b="1" u="sng" spc="-1" dirty="0">
                <a:uFill>
                  <a:solidFill>
                    <a:srgbClr val="FFFFFF"/>
                  </a:solidFill>
                </a:uFill>
                <a:latin typeface="Arial"/>
              </a:rPr>
              <a:t>IN</a:t>
            </a:r>
            <a:r>
              <a:rPr lang="en-US" sz="8800" b="1" spc="-1" dirty="0">
                <a:uFill>
                  <a:solidFill>
                    <a:srgbClr val="FFFFFF"/>
                  </a:solidFill>
                </a:uFill>
                <a:latin typeface="Arial"/>
              </a:rPr>
              <a:t>ADMISSIBLE</a:t>
            </a:r>
            <a:endParaRPr lang="en-US" sz="3200" b="1" spc="-1" dirty="0">
              <a:uFill>
                <a:solidFill>
                  <a:srgbClr val="FFFFFF"/>
                </a:solidFill>
              </a:uFill>
              <a:latin typeface="Calibri"/>
            </a:endParaRPr>
          </a:p>
        </p:txBody>
      </p:sp>
    </p:spTree>
    <p:extLst>
      <p:ext uri="{BB962C8B-B14F-4D97-AF65-F5344CB8AC3E}">
        <p14:creationId xmlns:p14="http://schemas.microsoft.com/office/powerpoint/2010/main" val="313343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9448F-6624-AC6E-A3C1-3D6665DA9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4898FE-4BEA-F6DF-F7B8-C0AB3167E390}"/>
              </a:ext>
            </a:extLst>
          </p:cNvPr>
          <p:cNvSpPr>
            <a:spLocks noGrp="1"/>
          </p:cNvSpPr>
          <p:nvPr>
            <p:ph type="title"/>
          </p:nvPr>
        </p:nvSpPr>
        <p:spPr/>
        <p:txBody>
          <a:bodyPr>
            <a:normAutofit/>
          </a:bodyPr>
          <a:lstStyle/>
          <a:p>
            <a:r>
              <a:rPr lang="en-US" sz="5400" b="1" dirty="0"/>
              <a:t>3. PBT </a:t>
            </a:r>
            <a:r>
              <a:rPr lang="en-US" sz="5400" b="1" u="sng" dirty="0"/>
              <a:t>NOT</a:t>
            </a:r>
            <a:r>
              <a:rPr lang="en-US" sz="5400" b="1" dirty="0"/>
              <a:t> ADMISSIBLE</a:t>
            </a:r>
          </a:p>
        </p:txBody>
      </p:sp>
      <p:sp>
        <p:nvSpPr>
          <p:cNvPr id="3" name="Content Placeholder 2">
            <a:extLst>
              <a:ext uri="{FF2B5EF4-FFF2-40B4-BE49-F238E27FC236}">
                <a16:creationId xmlns:a16="http://schemas.microsoft.com/office/drawing/2014/main" id="{4923AC4A-594E-5D6B-F650-350466E0E8D0}"/>
              </a:ext>
            </a:extLst>
          </p:cNvPr>
          <p:cNvSpPr>
            <a:spLocks noGrp="1"/>
          </p:cNvSpPr>
          <p:nvPr>
            <p:ph idx="1"/>
          </p:nvPr>
        </p:nvSpPr>
        <p:spPr>
          <a:xfrm>
            <a:off x="457200" y="1600200"/>
            <a:ext cx="8229600" cy="5257800"/>
          </a:xfrm>
        </p:spPr>
        <p:txBody>
          <a:bodyPr>
            <a:normAutofit fontScale="92500" lnSpcReduction="10000"/>
          </a:bodyPr>
          <a:lstStyle/>
          <a:p>
            <a:r>
              <a:rPr lang="en-US" dirty="0"/>
              <a:t>CRS § 42-4-1301 (6)(i)(III) </a:t>
            </a:r>
          </a:p>
          <a:p>
            <a:r>
              <a:rPr lang="en-US" i="1" dirty="0"/>
              <a:t>Cain v. People</a:t>
            </a:r>
            <a:r>
              <a:rPr lang="en-US" dirty="0"/>
              <a:t>, 2014 CO 49 (2014)</a:t>
            </a:r>
          </a:p>
          <a:p>
            <a:r>
              <a:rPr lang="en-US" dirty="0"/>
              <a:t>(III) Neither the </a:t>
            </a:r>
            <a:r>
              <a:rPr lang="en-US" b="1" dirty="0"/>
              <a:t>results of such preliminary screening test nor the fact that the person refused </a:t>
            </a:r>
            <a:r>
              <a:rPr lang="en-US" dirty="0"/>
              <a:t>such test shall be used in any court action </a:t>
            </a:r>
            <a:r>
              <a:rPr lang="en-US" b="1" dirty="0"/>
              <a:t>except in a hearing outside of the presence of a jury</a:t>
            </a:r>
            <a:r>
              <a:rPr lang="en-US" dirty="0"/>
              <a:t>, when such hearing is held to determine if a law enforcement officer had </a:t>
            </a:r>
            <a:r>
              <a:rPr lang="en-US" b="1" dirty="0"/>
              <a:t>probable cause to believe that the driver committed a violation </a:t>
            </a:r>
            <a:r>
              <a:rPr lang="en-US" dirty="0"/>
              <a:t>of this section. The results of such preliminary screening test shall be made available to the driver or the driver's attorney on request.</a:t>
            </a:r>
            <a:endParaRPr lang="en-US" b="1" dirty="0"/>
          </a:p>
        </p:txBody>
      </p:sp>
    </p:spTree>
    <p:extLst>
      <p:ext uri="{BB962C8B-B14F-4D97-AF65-F5344CB8AC3E}">
        <p14:creationId xmlns:p14="http://schemas.microsoft.com/office/powerpoint/2010/main" val="221445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F8578-6B89-9D79-6F22-B9D86FC6B464}"/>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D0AD1571-D40D-3E8F-BA3B-630C825C0A55}"/>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5FC5018D-AFF0-9A16-AEE0-44D830955F15}"/>
              </a:ext>
            </a:extLst>
          </p:cNvPr>
          <p:cNvSpPr txBox="1"/>
          <p:nvPr/>
        </p:nvSpPr>
        <p:spPr>
          <a:xfrm>
            <a:off x="0" y="304800"/>
            <a:ext cx="9144000" cy="6149640"/>
          </a:xfrm>
          <a:prstGeom prst="rect">
            <a:avLst/>
          </a:prstGeom>
          <a:noFill/>
          <a:ln>
            <a:noFill/>
          </a:ln>
        </p:spPr>
        <p:txBody>
          <a:bodyPr/>
          <a:lstStyle/>
          <a:p>
            <a:pPr marL="64080" algn="ctr">
              <a:lnSpc>
                <a:spcPct val="100000"/>
              </a:lnSpc>
            </a:pPr>
            <a:r>
              <a:rPr lang="en-US" sz="8800" b="1" strike="noStrike" spc="-1" dirty="0">
                <a:uFill>
                  <a:solidFill>
                    <a:srgbClr val="FFFFFF"/>
                  </a:solidFill>
                </a:uFill>
                <a:latin typeface="Arial"/>
              </a:rPr>
              <a:t>4.</a:t>
            </a:r>
          </a:p>
          <a:p>
            <a:pPr marL="64080" algn="ctr">
              <a:lnSpc>
                <a:spcPct val="100000"/>
              </a:lnSpc>
            </a:pPr>
            <a:r>
              <a:rPr lang="en-US" sz="8800" b="1" strike="noStrike" spc="-1" dirty="0">
                <a:uFill>
                  <a:solidFill>
                    <a:srgbClr val="FFFFFF"/>
                  </a:solidFill>
                </a:uFill>
                <a:latin typeface="Arial"/>
              </a:rPr>
              <a:t>REFUSE </a:t>
            </a:r>
          </a:p>
          <a:p>
            <a:pPr marL="64080" algn="ctr">
              <a:lnSpc>
                <a:spcPct val="100000"/>
              </a:lnSpc>
            </a:pPr>
            <a:r>
              <a:rPr lang="en-US" sz="8800" b="1" spc="-1" dirty="0">
                <a:uFill>
                  <a:solidFill>
                    <a:srgbClr val="FFFFFF"/>
                  </a:solidFill>
                </a:uFill>
                <a:latin typeface="Arial"/>
              </a:rPr>
              <a:t>THE</a:t>
            </a:r>
            <a:br>
              <a:rPr lang="en-US" sz="8800" b="1" spc="-1" dirty="0">
                <a:uFill>
                  <a:solidFill>
                    <a:srgbClr val="FFFFFF"/>
                  </a:solidFill>
                </a:uFill>
                <a:latin typeface="Arial"/>
              </a:rPr>
            </a:br>
            <a:r>
              <a:rPr lang="en-US" sz="8800" b="1" spc="-1" dirty="0">
                <a:uFill>
                  <a:solidFill>
                    <a:srgbClr val="FFFFFF"/>
                  </a:solidFill>
                </a:uFill>
                <a:latin typeface="Arial"/>
              </a:rPr>
              <a:t>BREATH TEST</a:t>
            </a:r>
            <a:r>
              <a:rPr lang="en-US" sz="4000" b="1" spc="-1" dirty="0">
                <a:uFill>
                  <a:solidFill>
                    <a:srgbClr val="FFFFFF"/>
                  </a:solidFill>
                </a:uFill>
                <a:latin typeface="Arial"/>
              </a:rPr>
              <a:t>?</a:t>
            </a:r>
            <a:endParaRPr lang="en-US" sz="4000" b="1" spc="-1" dirty="0">
              <a:uFill>
                <a:solidFill>
                  <a:srgbClr val="FFFFFF"/>
                </a:solidFill>
              </a:uFill>
              <a:latin typeface="Calibri"/>
            </a:endParaRPr>
          </a:p>
        </p:txBody>
      </p:sp>
    </p:spTree>
    <p:extLst>
      <p:ext uri="{BB962C8B-B14F-4D97-AF65-F5344CB8AC3E}">
        <p14:creationId xmlns:p14="http://schemas.microsoft.com/office/powerpoint/2010/main" val="72612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76C5E-63C3-CB14-4CC5-20CD57DC4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81C0B-A6E4-BA67-A43B-B82344F55761}"/>
              </a:ext>
            </a:extLst>
          </p:cNvPr>
          <p:cNvSpPr>
            <a:spLocks noGrp="1"/>
          </p:cNvSpPr>
          <p:nvPr>
            <p:ph type="title"/>
          </p:nvPr>
        </p:nvSpPr>
        <p:spPr/>
        <p:txBody>
          <a:bodyPr>
            <a:normAutofit/>
          </a:bodyPr>
          <a:lstStyle/>
          <a:p>
            <a:r>
              <a:rPr lang="en-US" sz="5400" b="1" dirty="0"/>
              <a:t>4. DO NOT BLOW in CO</a:t>
            </a:r>
          </a:p>
        </p:txBody>
      </p:sp>
      <p:sp>
        <p:nvSpPr>
          <p:cNvPr id="3" name="Content Placeholder 2">
            <a:extLst>
              <a:ext uri="{FF2B5EF4-FFF2-40B4-BE49-F238E27FC236}">
                <a16:creationId xmlns:a16="http://schemas.microsoft.com/office/drawing/2014/main" id="{7C294081-2303-A04B-4122-1AEE57F770DC}"/>
              </a:ext>
            </a:extLst>
          </p:cNvPr>
          <p:cNvSpPr>
            <a:spLocks noGrp="1"/>
          </p:cNvSpPr>
          <p:nvPr>
            <p:ph idx="1"/>
          </p:nvPr>
        </p:nvSpPr>
        <p:spPr>
          <a:xfrm>
            <a:off x="457200" y="1600200"/>
            <a:ext cx="8229600" cy="5257800"/>
          </a:xfrm>
        </p:spPr>
        <p:txBody>
          <a:bodyPr>
            <a:normAutofit fontScale="77500" lnSpcReduction="20000"/>
          </a:bodyPr>
          <a:lstStyle/>
          <a:p>
            <a:r>
              <a:rPr lang="en-US" dirty="0"/>
              <a:t>#1: Better Chance at Trial</a:t>
            </a:r>
          </a:p>
          <a:p>
            <a:r>
              <a:rPr lang="en-US" dirty="0"/>
              <a:t>Refuse to Blow:</a:t>
            </a:r>
          </a:p>
          <a:p>
            <a:r>
              <a:rPr lang="en-US" dirty="0"/>
              <a:t>7 Days to Request a DMV Hearing - Stayed</a:t>
            </a:r>
          </a:p>
          <a:p>
            <a:r>
              <a:rPr lang="en-US" dirty="0"/>
              <a:t>Used Against You in Trial?</a:t>
            </a:r>
          </a:p>
          <a:p>
            <a:r>
              <a:rPr lang="en-US" dirty="0"/>
              <a:t>Minor (under 21) no driving 1 year</a:t>
            </a:r>
          </a:p>
          <a:p>
            <a:r>
              <a:rPr lang="en-US" dirty="0"/>
              <a:t>No Additional Revocation</a:t>
            </a:r>
          </a:p>
          <a:p>
            <a:r>
              <a:rPr lang="en-US" dirty="0"/>
              <a:t>Adults – </a:t>
            </a:r>
          </a:p>
          <a:p>
            <a:pPr lvl="1"/>
            <a:r>
              <a:rPr lang="en-US" dirty="0"/>
              <a:t>1 year drivers license suspension</a:t>
            </a:r>
          </a:p>
          <a:p>
            <a:pPr lvl="1"/>
            <a:r>
              <a:rPr lang="en-US" dirty="0"/>
              <a:t>Restore after 2 months with Interlock</a:t>
            </a:r>
          </a:p>
          <a:p>
            <a:pPr lvl="1"/>
            <a:r>
              <a:rPr lang="en-US" dirty="0"/>
              <a:t>Restricted License - Interlock for Up to 2 years</a:t>
            </a:r>
          </a:p>
          <a:p>
            <a:pPr lvl="1"/>
            <a:r>
              <a:rPr lang="en-US" dirty="0"/>
              <a:t>Persistent Drunk Driver Designation(&gt;.15, refusal, or multiple DUI convictions)</a:t>
            </a:r>
          </a:p>
          <a:p>
            <a:pPr lvl="1"/>
            <a:r>
              <a:rPr lang="en-US" dirty="0"/>
              <a:t>Class - Level II Alcohol and Drug Education and Treatment program.</a:t>
            </a:r>
          </a:p>
          <a:p>
            <a:pPr lvl="1"/>
            <a:r>
              <a:rPr lang="en-US" dirty="0"/>
              <a:t>SR-22 Insurance</a:t>
            </a:r>
          </a:p>
        </p:txBody>
      </p:sp>
    </p:spTree>
    <p:extLst>
      <p:ext uri="{BB962C8B-B14F-4D97-AF65-F5344CB8AC3E}">
        <p14:creationId xmlns:p14="http://schemas.microsoft.com/office/powerpoint/2010/main" val="43852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94E49-1CC6-C703-3E90-418981967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821D3-4649-DB72-F374-975FC091C090}"/>
              </a:ext>
            </a:extLst>
          </p:cNvPr>
          <p:cNvSpPr>
            <a:spLocks noGrp="1"/>
          </p:cNvSpPr>
          <p:nvPr>
            <p:ph type="title"/>
          </p:nvPr>
        </p:nvSpPr>
        <p:spPr/>
        <p:txBody>
          <a:bodyPr>
            <a:normAutofit/>
          </a:bodyPr>
          <a:lstStyle/>
          <a:p>
            <a:r>
              <a:rPr lang="en-US" sz="5400" b="1" dirty="0"/>
              <a:t>4. CONVICTED OF DUI..</a:t>
            </a:r>
          </a:p>
        </p:txBody>
      </p:sp>
      <p:sp>
        <p:nvSpPr>
          <p:cNvPr id="3" name="Content Placeholder 2">
            <a:extLst>
              <a:ext uri="{FF2B5EF4-FFF2-40B4-BE49-F238E27FC236}">
                <a16:creationId xmlns:a16="http://schemas.microsoft.com/office/drawing/2014/main" id="{3FD8FE8C-524E-B555-EB37-B18B27A4C980}"/>
              </a:ext>
            </a:extLst>
          </p:cNvPr>
          <p:cNvSpPr>
            <a:spLocks noGrp="1"/>
          </p:cNvSpPr>
          <p:nvPr>
            <p:ph idx="1"/>
          </p:nvPr>
        </p:nvSpPr>
        <p:spPr>
          <a:xfrm>
            <a:off x="457200" y="1600200"/>
            <a:ext cx="8229600" cy="5257800"/>
          </a:xfrm>
        </p:spPr>
        <p:txBody>
          <a:bodyPr>
            <a:normAutofit fontScale="92500" lnSpcReduction="20000"/>
          </a:bodyPr>
          <a:lstStyle/>
          <a:p>
            <a:r>
              <a:rPr lang="en-US" b="1" u="sng" dirty="0"/>
              <a:t>JAIL</a:t>
            </a:r>
            <a:r>
              <a:rPr lang="en-US" dirty="0"/>
              <a:t>: DWAI (2-180) DUI (5-365) 2</a:t>
            </a:r>
            <a:r>
              <a:rPr lang="en-US" baseline="30000" dirty="0"/>
              <a:t>nd</a:t>
            </a:r>
            <a:r>
              <a:rPr lang="en-US" dirty="0"/>
              <a:t> (10-365) 3</a:t>
            </a:r>
            <a:r>
              <a:rPr lang="en-US" baseline="30000" dirty="0"/>
              <a:t>rd</a:t>
            </a:r>
            <a:r>
              <a:rPr lang="en-US" dirty="0"/>
              <a:t> (60-365) 4</a:t>
            </a:r>
            <a:r>
              <a:rPr lang="en-US" baseline="30000" dirty="0"/>
              <a:t>th</a:t>
            </a:r>
            <a:r>
              <a:rPr lang="en-US" dirty="0"/>
              <a:t> (90-180prob, 2-6yrs)</a:t>
            </a:r>
          </a:p>
          <a:p>
            <a:r>
              <a:rPr lang="en-US" b="1" u="sng" dirty="0"/>
              <a:t>FINES</a:t>
            </a:r>
            <a:r>
              <a:rPr lang="en-US" dirty="0"/>
              <a:t>: 200-1500; 2k-500k</a:t>
            </a:r>
          </a:p>
          <a:p>
            <a:r>
              <a:rPr lang="en-US" b="1" u="sng" dirty="0"/>
              <a:t>COMMUNITY SERVICE</a:t>
            </a:r>
            <a:r>
              <a:rPr lang="en-US" dirty="0"/>
              <a:t>: 24; 48-120</a:t>
            </a:r>
          </a:p>
          <a:p>
            <a:r>
              <a:rPr lang="en-US" b="1" u="sng" dirty="0"/>
              <a:t>TREATMENT</a:t>
            </a:r>
            <a:r>
              <a:rPr lang="en-US" dirty="0"/>
              <a:t>: 1</a:t>
            </a:r>
            <a:r>
              <a:rPr lang="en-US" baseline="30000" dirty="0"/>
              <a:t>st</a:t>
            </a:r>
            <a:r>
              <a:rPr lang="en-US" dirty="0"/>
              <a:t> &lt;.15 (66h,8m) &gt;.15 and refusal (76h, 9m).  2</a:t>
            </a:r>
            <a:r>
              <a:rPr lang="en-US" baseline="30000" dirty="0"/>
              <a:t>nd</a:t>
            </a:r>
            <a:r>
              <a:rPr lang="en-US" dirty="0"/>
              <a:t>&lt;.15 (92h,11m) 2</a:t>
            </a:r>
            <a:r>
              <a:rPr lang="en-US" baseline="30000" dirty="0"/>
              <a:t>nd</a:t>
            </a:r>
            <a:r>
              <a:rPr lang="en-US" dirty="0"/>
              <a:t> &gt;.15 and refusal (110h,13m)</a:t>
            </a:r>
          </a:p>
          <a:p>
            <a:r>
              <a:rPr lang="en-US" b="1" u="sng" dirty="0"/>
              <a:t>DL SUSPENSION</a:t>
            </a:r>
            <a:r>
              <a:rPr lang="en-US" dirty="0"/>
              <a:t>: DWAI (none); 1</a:t>
            </a:r>
            <a:r>
              <a:rPr lang="en-US" baseline="30000" dirty="0"/>
              <a:t>st</a:t>
            </a:r>
            <a:r>
              <a:rPr lang="en-US" dirty="0"/>
              <a:t> (9m w 8m GI); 2</a:t>
            </a:r>
            <a:r>
              <a:rPr lang="en-US" baseline="30000" dirty="0"/>
              <a:t>nd</a:t>
            </a:r>
            <a:r>
              <a:rPr lang="en-US" dirty="0"/>
              <a:t> (1 y w 2-5y GI); 3</a:t>
            </a:r>
            <a:r>
              <a:rPr lang="en-US" baseline="30000" dirty="0"/>
              <a:t>rd</a:t>
            </a:r>
            <a:r>
              <a:rPr lang="en-US" dirty="0"/>
              <a:t> (2y w 2-5y GI)</a:t>
            </a:r>
          </a:p>
          <a:p>
            <a:r>
              <a:rPr lang="en-US" b="1" u="sng" dirty="0"/>
              <a:t>CLASSES</a:t>
            </a:r>
          </a:p>
          <a:p>
            <a:r>
              <a:rPr lang="en-US" b="1" u="sng" dirty="0"/>
              <a:t>MEETING w/ PROBATION </a:t>
            </a:r>
          </a:p>
          <a:p>
            <a:r>
              <a:rPr lang="en-US" b="1" u="sng" dirty="0"/>
              <a:t>RANDOM TESTING</a:t>
            </a:r>
          </a:p>
          <a:p>
            <a:r>
              <a:rPr lang="en-US" b="1" u="sng" dirty="0"/>
              <a:t>COLLATERAL CONSEQUENCES</a:t>
            </a:r>
          </a:p>
        </p:txBody>
      </p:sp>
    </p:spTree>
    <p:extLst>
      <p:ext uri="{BB962C8B-B14F-4D97-AF65-F5344CB8AC3E}">
        <p14:creationId xmlns:p14="http://schemas.microsoft.com/office/powerpoint/2010/main" val="4249176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52310-C98A-A07E-DA42-97B5D3AC3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AF732-39B6-685C-18C4-7157750DBAE6}"/>
              </a:ext>
            </a:extLst>
          </p:cNvPr>
          <p:cNvSpPr>
            <a:spLocks noGrp="1"/>
          </p:cNvSpPr>
          <p:nvPr>
            <p:ph type="title"/>
          </p:nvPr>
        </p:nvSpPr>
        <p:spPr/>
        <p:txBody>
          <a:bodyPr>
            <a:normAutofit fontScale="90000"/>
          </a:bodyPr>
          <a:lstStyle/>
          <a:p>
            <a:r>
              <a:rPr lang="en-US" sz="5400" b="1" dirty="0"/>
              <a:t>4. AFTER DMV HEARING </a:t>
            </a:r>
          </a:p>
        </p:txBody>
      </p:sp>
      <p:sp>
        <p:nvSpPr>
          <p:cNvPr id="3" name="Content Placeholder 2">
            <a:extLst>
              <a:ext uri="{FF2B5EF4-FFF2-40B4-BE49-F238E27FC236}">
                <a16:creationId xmlns:a16="http://schemas.microsoft.com/office/drawing/2014/main" id="{4005D901-D1B1-BBE9-8EFB-C6CE46071823}"/>
              </a:ext>
            </a:extLst>
          </p:cNvPr>
          <p:cNvSpPr>
            <a:spLocks noGrp="1"/>
          </p:cNvSpPr>
          <p:nvPr>
            <p:ph idx="1"/>
          </p:nvPr>
        </p:nvSpPr>
        <p:spPr>
          <a:xfrm>
            <a:off x="457200" y="1600200"/>
            <a:ext cx="8229600" cy="5257800"/>
          </a:xfrm>
        </p:spPr>
        <p:txBody>
          <a:bodyPr>
            <a:normAutofit lnSpcReduction="10000"/>
          </a:bodyPr>
          <a:lstStyle/>
          <a:p>
            <a:r>
              <a:rPr lang="en-US" b="1" u="sng" dirty="0"/>
              <a:t>REFUSAL</a:t>
            </a:r>
            <a:r>
              <a:rPr lang="en-US" b="1" dirty="0"/>
              <a:t>:  </a:t>
            </a:r>
            <a:r>
              <a:rPr lang="en-US" sz="1500" dirty="0"/>
              <a:t>https://dmv.colorado.gov/reinstatement-frequently-asked-questions#:~:text=*%20Complete%20an%20Application%20for%20Reinstatement%20(Form,II%20Alcohol%20or%20Drug%20Education%20and%20Treatment.</a:t>
            </a:r>
          </a:p>
          <a:p>
            <a:pPr lvl="1"/>
            <a:endParaRPr lang="en-US" b="1" u="sng" dirty="0"/>
          </a:p>
          <a:p>
            <a:pPr lvl="1"/>
            <a:r>
              <a:rPr lang="en-US" b="1" u="sng" dirty="0"/>
              <a:t>1</a:t>
            </a:r>
            <a:r>
              <a:rPr lang="en-US" b="1" u="sng" baseline="30000" dirty="0"/>
              <a:t>st</a:t>
            </a:r>
            <a:r>
              <a:rPr lang="en-US" b="1" u="sng" dirty="0"/>
              <a:t> DUI</a:t>
            </a:r>
            <a:r>
              <a:rPr lang="en-US" dirty="0"/>
              <a:t>: 1y suspension/ 60d  hard/ 2y Interlock/ SR-22 1y (3y if acc)/ Level II Alcohol or Drug Education and Treatment</a:t>
            </a:r>
          </a:p>
          <a:p>
            <a:pPr lvl="1"/>
            <a:endParaRPr lang="en-US" dirty="0"/>
          </a:p>
          <a:p>
            <a:pPr lvl="1"/>
            <a:r>
              <a:rPr lang="en-US" b="1" u="sng" dirty="0"/>
              <a:t>2</a:t>
            </a:r>
            <a:r>
              <a:rPr lang="en-US" b="1" u="sng" baseline="30000" dirty="0"/>
              <a:t>nd</a:t>
            </a:r>
            <a:r>
              <a:rPr lang="en-US" b="1" u="sng" dirty="0"/>
              <a:t> DUI</a:t>
            </a:r>
            <a:r>
              <a:rPr lang="en-US" dirty="0"/>
              <a:t>: 2y susp/ 60d hard/ 2y Interlock/ SR-22 3y/ Level II</a:t>
            </a:r>
          </a:p>
          <a:p>
            <a:pPr lvl="1"/>
            <a:endParaRPr lang="en-US" dirty="0"/>
          </a:p>
          <a:p>
            <a:pPr lvl="1"/>
            <a:r>
              <a:rPr lang="en-US" b="1" u="sng" dirty="0"/>
              <a:t>3</a:t>
            </a:r>
            <a:r>
              <a:rPr lang="en-US" b="1" u="sng" baseline="30000" dirty="0"/>
              <a:t>rd</a:t>
            </a:r>
            <a:r>
              <a:rPr lang="en-US" b="1" u="sng" dirty="0"/>
              <a:t> DUI</a:t>
            </a:r>
            <a:r>
              <a:rPr lang="en-US" dirty="0"/>
              <a:t>: 3y susp/ 60d hard/ 2y Interlock/ SR-22 3y/ Level II</a:t>
            </a:r>
          </a:p>
          <a:p>
            <a:endParaRPr lang="en-US" dirty="0"/>
          </a:p>
        </p:txBody>
      </p:sp>
    </p:spTree>
    <p:extLst>
      <p:ext uri="{BB962C8B-B14F-4D97-AF65-F5344CB8AC3E}">
        <p14:creationId xmlns:p14="http://schemas.microsoft.com/office/powerpoint/2010/main" val="328399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AA78-6C68-0CD5-3E5C-639DDEFDFAF2}"/>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1C1E7C5F-AE76-ACA4-17B2-13E0730426A7}"/>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C7DDEA33-0B68-97B6-1B60-64A8EE7D9A4E}"/>
              </a:ext>
            </a:extLst>
          </p:cNvPr>
          <p:cNvSpPr txBox="1"/>
          <p:nvPr/>
        </p:nvSpPr>
        <p:spPr>
          <a:xfrm>
            <a:off x="457200" y="304800"/>
            <a:ext cx="8229240" cy="6149640"/>
          </a:xfrm>
          <a:prstGeom prst="rect">
            <a:avLst/>
          </a:prstGeom>
          <a:noFill/>
          <a:ln>
            <a:noFill/>
          </a:ln>
        </p:spPr>
        <p:txBody>
          <a:bodyPr/>
          <a:lstStyle/>
          <a:p>
            <a:pPr marL="64080" algn="ctr">
              <a:lnSpc>
                <a:spcPct val="100000"/>
              </a:lnSpc>
            </a:pPr>
            <a:r>
              <a:rPr lang="en-US" sz="8800" b="1" spc="-1" dirty="0">
                <a:uFill>
                  <a:solidFill>
                    <a:srgbClr val="FFFFFF"/>
                  </a:solidFill>
                </a:uFill>
                <a:latin typeface="Arial"/>
              </a:rPr>
              <a:t>1</a:t>
            </a:r>
            <a:r>
              <a:rPr lang="en-US" sz="8800" b="1" strike="noStrike" spc="-1" dirty="0">
                <a:uFill>
                  <a:solidFill>
                    <a:srgbClr val="FFFFFF"/>
                  </a:solidFill>
                </a:uFill>
                <a:latin typeface="Arial"/>
              </a:rPr>
              <a:t>.</a:t>
            </a:r>
          </a:p>
          <a:p>
            <a:pPr marL="64080" algn="ctr">
              <a:lnSpc>
                <a:spcPct val="100000"/>
              </a:lnSpc>
            </a:pPr>
            <a:r>
              <a:rPr lang="en-US" sz="8800" b="1" strike="noStrike" spc="-1" dirty="0">
                <a:uFill>
                  <a:solidFill>
                    <a:srgbClr val="FFFFFF"/>
                  </a:solidFill>
                </a:uFill>
                <a:latin typeface="Arial"/>
              </a:rPr>
              <a:t>GET ALL</a:t>
            </a:r>
          </a:p>
          <a:p>
            <a:pPr marL="64080" algn="ctr">
              <a:lnSpc>
                <a:spcPct val="100000"/>
              </a:lnSpc>
            </a:pPr>
            <a:r>
              <a:rPr lang="en-US" sz="8800" b="1" strike="noStrike" spc="-1" dirty="0">
                <a:uFill>
                  <a:solidFill>
                    <a:srgbClr val="FFFFFF"/>
                  </a:solidFill>
                </a:uFill>
                <a:latin typeface="Arial"/>
              </a:rPr>
              <a:t>THE VIDEOS</a:t>
            </a:r>
            <a:endParaRPr lang="en-US" sz="3200" b="1" spc="-1" dirty="0">
              <a:uFill>
                <a:solidFill>
                  <a:srgbClr val="FFFFFF"/>
                </a:solidFill>
              </a:uFill>
              <a:latin typeface="Calibri"/>
            </a:endParaRPr>
          </a:p>
        </p:txBody>
      </p:sp>
    </p:spTree>
    <p:extLst>
      <p:ext uri="{BB962C8B-B14F-4D97-AF65-F5344CB8AC3E}">
        <p14:creationId xmlns:p14="http://schemas.microsoft.com/office/powerpoint/2010/main" val="3462981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51E8C-587D-DE9A-A968-56D38119C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94D15-C074-0F15-3B03-7B03F8F214B6}"/>
              </a:ext>
            </a:extLst>
          </p:cNvPr>
          <p:cNvSpPr>
            <a:spLocks noGrp="1"/>
          </p:cNvSpPr>
          <p:nvPr>
            <p:ph type="title"/>
          </p:nvPr>
        </p:nvSpPr>
        <p:spPr/>
        <p:txBody>
          <a:bodyPr>
            <a:normAutofit fontScale="90000"/>
          </a:bodyPr>
          <a:lstStyle/>
          <a:p>
            <a:r>
              <a:rPr lang="en-US" sz="5400" b="1" dirty="0"/>
              <a:t>4. AFTER DMV HEARING </a:t>
            </a:r>
          </a:p>
        </p:txBody>
      </p:sp>
      <p:sp>
        <p:nvSpPr>
          <p:cNvPr id="3" name="Content Placeholder 2">
            <a:extLst>
              <a:ext uri="{FF2B5EF4-FFF2-40B4-BE49-F238E27FC236}">
                <a16:creationId xmlns:a16="http://schemas.microsoft.com/office/drawing/2014/main" id="{F30B2E85-7964-C373-5740-9B72790EE99F}"/>
              </a:ext>
            </a:extLst>
          </p:cNvPr>
          <p:cNvSpPr>
            <a:spLocks noGrp="1"/>
          </p:cNvSpPr>
          <p:nvPr>
            <p:ph idx="1"/>
          </p:nvPr>
        </p:nvSpPr>
        <p:spPr>
          <a:xfrm>
            <a:off x="457200" y="1600200"/>
            <a:ext cx="8229600" cy="5257800"/>
          </a:xfrm>
        </p:spPr>
        <p:txBody>
          <a:bodyPr>
            <a:normAutofit/>
          </a:bodyPr>
          <a:lstStyle/>
          <a:p>
            <a:r>
              <a:rPr lang="en-US" b="1" u="sng" dirty="0"/>
              <a:t>FAILURE:</a:t>
            </a:r>
            <a:endParaRPr lang="en-US" dirty="0"/>
          </a:p>
          <a:p>
            <a:pPr lvl="1"/>
            <a:endParaRPr lang="en-US" b="1" u="sng" dirty="0"/>
          </a:p>
          <a:p>
            <a:pPr lvl="1"/>
            <a:r>
              <a:rPr lang="en-US" b="1" u="sng" dirty="0"/>
              <a:t>1</a:t>
            </a:r>
            <a:r>
              <a:rPr lang="en-US" b="1" u="sng" baseline="30000" dirty="0"/>
              <a:t>st</a:t>
            </a:r>
            <a:r>
              <a:rPr lang="en-US" b="1" u="sng" dirty="0"/>
              <a:t> DUI over .08</a:t>
            </a:r>
            <a:r>
              <a:rPr lang="en-US" dirty="0"/>
              <a:t>: 9m suspension/ Interlock Immediately/ 4 months no violation unrestricted/ SR-22 9m (3y if acc)</a:t>
            </a:r>
          </a:p>
          <a:p>
            <a:pPr lvl="1"/>
            <a:r>
              <a:rPr lang="en-US" b="1" u="sng" dirty="0"/>
              <a:t>1</a:t>
            </a:r>
            <a:r>
              <a:rPr lang="en-US" b="1" u="sng" baseline="30000" dirty="0"/>
              <a:t>st</a:t>
            </a:r>
            <a:r>
              <a:rPr lang="en-US" b="1" u="sng" dirty="0"/>
              <a:t> DUI over .15</a:t>
            </a:r>
            <a:r>
              <a:rPr lang="en-US" dirty="0"/>
              <a:t>: 9m suspension/ Interlock Immediately/ Interlock 2y/ SR-22 3y/ Level II</a:t>
            </a:r>
          </a:p>
          <a:p>
            <a:pPr lvl="1"/>
            <a:r>
              <a:rPr lang="en-US" b="1" u="sng" dirty="0"/>
              <a:t>2</a:t>
            </a:r>
            <a:r>
              <a:rPr lang="en-US" b="1" u="sng" baseline="30000" dirty="0"/>
              <a:t>nd</a:t>
            </a:r>
            <a:r>
              <a:rPr lang="en-US" b="1" u="sng" dirty="0"/>
              <a:t> DUI</a:t>
            </a:r>
            <a:r>
              <a:rPr lang="en-US" dirty="0"/>
              <a:t>: 1y susp/ Interlock Immediately/ Interlock 2y/ SR-22 3y/ Level II</a:t>
            </a:r>
          </a:p>
          <a:p>
            <a:pPr lvl="1"/>
            <a:r>
              <a:rPr lang="en-US" b="1" u="sng" dirty="0"/>
              <a:t>3</a:t>
            </a:r>
            <a:r>
              <a:rPr lang="en-US" b="1" u="sng" baseline="30000" dirty="0"/>
              <a:t>rd</a:t>
            </a:r>
            <a:r>
              <a:rPr lang="en-US" b="1" u="sng" dirty="0"/>
              <a:t> DUI</a:t>
            </a:r>
            <a:r>
              <a:rPr lang="en-US" dirty="0"/>
              <a:t>: 2y susp/ Interlock Immediately/ Interlock 2y/ SR-22 3y/ Level II</a:t>
            </a:r>
          </a:p>
          <a:p>
            <a:endParaRPr lang="en-US" dirty="0"/>
          </a:p>
        </p:txBody>
      </p:sp>
    </p:spTree>
    <p:extLst>
      <p:ext uri="{BB962C8B-B14F-4D97-AF65-F5344CB8AC3E}">
        <p14:creationId xmlns:p14="http://schemas.microsoft.com/office/powerpoint/2010/main" val="420109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B3E1B-CA25-ED45-DB40-A2C3B9FCC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FA514-0A06-3600-EB82-A04BC9B15C39}"/>
              </a:ext>
            </a:extLst>
          </p:cNvPr>
          <p:cNvSpPr>
            <a:spLocks noGrp="1"/>
          </p:cNvSpPr>
          <p:nvPr>
            <p:ph type="title"/>
          </p:nvPr>
        </p:nvSpPr>
        <p:spPr>
          <a:xfrm>
            <a:off x="76200" y="267494"/>
            <a:ext cx="8915400" cy="1399032"/>
          </a:xfrm>
        </p:spPr>
        <p:txBody>
          <a:bodyPr>
            <a:normAutofit fontScale="90000"/>
          </a:bodyPr>
          <a:lstStyle/>
          <a:p>
            <a:r>
              <a:rPr lang="en-US" sz="5400" b="1" dirty="0"/>
              <a:t>4. AFTER DUI CONVICTION</a:t>
            </a:r>
          </a:p>
        </p:txBody>
      </p:sp>
      <p:sp>
        <p:nvSpPr>
          <p:cNvPr id="3" name="Content Placeholder 2">
            <a:extLst>
              <a:ext uri="{FF2B5EF4-FFF2-40B4-BE49-F238E27FC236}">
                <a16:creationId xmlns:a16="http://schemas.microsoft.com/office/drawing/2014/main" id="{6B880041-F8E8-A281-331A-9DFE20A4544C}"/>
              </a:ext>
            </a:extLst>
          </p:cNvPr>
          <p:cNvSpPr>
            <a:spLocks noGrp="1"/>
          </p:cNvSpPr>
          <p:nvPr>
            <p:ph idx="1"/>
          </p:nvPr>
        </p:nvSpPr>
        <p:spPr>
          <a:xfrm>
            <a:off x="457200" y="1600200"/>
            <a:ext cx="8229600" cy="5257800"/>
          </a:xfrm>
        </p:spPr>
        <p:txBody>
          <a:bodyPr>
            <a:normAutofit/>
          </a:bodyPr>
          <a:lstStyle/>
          <a:p>
            <a:r>
              <a:rPr lang="en-US" b="1" u="sng" dirty="0"/>
              <a:t>1</a:t>
            </a:r>
            <a:r>
              <a:rPr lang="en-US" b="1" u="sng" baseline="30000" dirty="0"/>
              <a:t>st</a:t>
            </a:r>
            <a:r>
              <a:rPr lang="en-US" b="1" u="sng" dirty="0"/>
              <a:t> DUI:</a:t>
            </a:r>
            <a:r>
              <a:rPr lang="en-US" dirty="0"/>
              <a:t> 9month suspension/ Interlock for 8 months/ SR-22 3 years</a:t>
            </a:r>
          </a:p>
          <a:p>
            <a:endParaRPr lang="en-US" dirty="0"/>
          </a:p>
          <a:p>
            <a:r>
              <a:rPr lang="en-US" b="1" u="sng" dirty="0"/>
              <a:t>2</a:t>
            </a:r>
            <a:r>
              <a:rPr lang="en-US" b="1" u="sng" baseline="30000" dirty="0"/>
              <a:t>nd</a:t>
            </a:r>
            <a:r>
              <a:rPr lang="en-US" b="1" u="sng" dirty="0"/>
              <a:t> DUI within 5 years</a:t>
            </a:r>
            <a:r>
              <a:rPr lang="en-US" dirty="0"/>
              <a:t>: 1 year suspension/ Interlock for 2 years/ SR-22 3 years/ Level II Alcohol or Drug Education and Testing</a:t>
            </a:r>
          </a:p>
          <a:p>
            <a:endParaRPr lang="en-US" dirty="0"/>
          </a:p>
          <a:p>
            <a:r>
              <a:rPr lang="en-US" b="1" u="sng" dirty="0"/>
              <a:t>3</a:t>
            </a:r>
            <a:r>
              <a:rPr lang="en-US" b="1" u="sng" baseline="30000" dirty="0"/>
              <a:t>rd</a:t>
            </a:r>
            <a:r>
              <a:rPr lang="en-US" b="1" u="sng" dirty="0"/>
              <a:t> DUI over lifetime</a:t>
            </a:r>
            <a:r>
              <a:rPr lang="en-US" dirty="0"/>
              <a:t>: 2 year suspension/ Interlock for 2 years/ SR-22 3 years/ Level II</a:t>
            </a:r>
          </a:p>
          <a:p>
            <a:endParaRPr lang="en-US" dirty="0"/>
          </a:p>
        </p:txBody>
      </p:sp>
    </p:spTree>
    <p:extLst>
      <p:ext uri="{BB962C8B-B14F-4D97-AF65-F5344CB8AC3E}">
        <p14:creationId xmlns:p14="http://schemas.microsoft.com/office/powerpoint/2010/main" val="6792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7E8C9-59EB-6103-BA60-1CFFC171B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00412-90E6-E058-2D5F-199B71C22252}"/>
              </a:ext>
            </a:extLst>
          </p:cNvPr>
          <p:cNvSpPr>
            <a:spLocks noGrp="1"/>
          </p:cNvSpPr>
          <p:nvPr>
            <p:ph type="title"/>
          </p:nvPr>
        </p:nvSpPr>
        <p:spPr/>
        <p:txBody>
          <a:bodyPr>
            <a:normAutofit/>
          </a:bodyPr>
          <a:lstStyle/>
          <a:p>
            <a:r>
              <a:rPr lang="en-US" sz="5400" b="1" dirty="0"/>
              <a:t>4. BLOOD WARRANT?</a:t>
            </a:r>
          </a:p>
        </p:txBody>
      </p:sp>
      <p:sp>
        <p:nvSpPr>
          <p:cNvPr id="3" name="Content Placeholder 2">
            <a:extLst>
              <a:ext uri="{FF2B5EF4-FFF2-40B4-BE49-F238E27FC236}">
                <a16:creationId xmlns:a16="http://schemas.microsoft.com/office/drawing/2014/main" id="{62E9353A-DF8D-78A3-6B28-A0717E17B3F3}"/>
              </a:ext>
            </a:extLst>
          </p:cNvPr>
          <p:cNvSpPr>
            <a:spLocks noGrp="1"/>
          </p:cNvSpPr>
          <p:nvPr>
            <p:ph idx="1"/>
          </p:nvPr>
        </p:nvSpPr>
        <p:spPr>
          <a:xfrm>
            <a:off x="457200" y="1600200"/>
            <a:ext cx="8229600" cy="5257800"/>
          </a:xfrm>
        </p:spPr>
        <p:txBody>
          <a:bodyPr>
            <a:normAutofit lnSpcReduction="10000"/>
          </a:bodyPr>
          <a:lstStyle/>
          <a:p>
            <a:r>
              <a:rPr lang="en-US" i="1" dirty="0"/>
              <a:t>People v Raider, </a:t>
            </a:r>
            <a:r>
              <a:rPr lang="it-IT" dirty="0"/>
              <a:t>2022 CO 40 (Colo. 2022)</a:t>
            </a:r>
            <a:endParaRPr lang="en-US" dirty="0"/>
          </a:p>
          <a:p>
            <a:r>
              <a:rPr lang="en-US" dirty="0"/>
              <a:t>Some Counties</a:t>
            </a:r>
          </a:p>
          <a:p>
            <a:r>
              <a:rPr lang="en-US" dirty="0"/>
              <a:t>Required Unless SBI or Death</a:t>
            </a:r>
          </a:p>
          <a:p>
            <a:r>
              <a:rPr lang="en-US" dirty="0"/>
              <a:t>Judge or On-Call Magistrate</a:t>
            </a:r>
          </a:p>
          <a:p>
            <a:r>
              <a:rPr lang="en-US" dirty="0"/>
              <a:t>Sworn Affidavit</a:t>
            </a:r>
          </a:p>
          <a:p>
            <a:r>
              <a:rPr lang="en-US" dirty="0"/>
              <a:t>Reasonable Suspicion for Stop</a:t>
            </a:r>
          </a:p>
          <a:p>
            <a:r>
              <a:rPr lang="en-US" dirty="0"/>
              <a:t>Probable Cause of DUI or DWAI</a:t>
            </a:r>
          </a:p>
          <a:p>
            <a:r>
              <a:rPr lang="en-US" dirty="0"/>
              <a:t>Alcohol or Other Drugs</a:t>
            </a:r>
          </a:p>
          <a:p>
            <a:r>
              <a:rPr lang="en-US" dirty="0"/>
              <a:t>Time Sensitive</a:t>
            </a:r>
          </a:p>
          <a:p>
            <a:r>
              <a:rPr lang="en-US" dirty="0"/>
              <a:t>Refusal</a:t>
            </a:r>
          </a:p>
        </p:txBody>
      </p:sp>
    </p:spTree>
    <p:extLst>
      <p:ext uri="{BB962C8B-B14F-4D97-AF65-F5344CB8AC3E}">
        <p14:creationId xmlns:p14="http://schemas.microsoft.com/office/powerpoint/2010/main" val="1293057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BA25F-D461-66C6-4AC4-6ED38F5D20AF}"/>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D83EB8D9-250D-2F82-0F5F-9F2671333367}"/>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7362BB39-BDD8-A3FD-E241-875D5D71B190}"/>
              </a:ext>
            </a:extLst>
          </p:cNvPr>
          <p:cNvSpPr txBox="1"/>
          <p:nvPr/>
        </p:nvSpPr>
        <p:spPr>
          <a:xfrm>
            <a:off x="0" y="304800"/>
            <a:ext cx="9144000" cy="6149640"/>
          </a:xfrm>
          <a:prstGeom prst="rect">
            <a:avLst/>
          </a:prstGeom>
          <a:noFill/>
          <a:ln>
            <a:noFill/>
          </a:ln>
        </p:spPr>
        <p:txBody>
          <a:bodyPr/>
          <a:lstStyle/>
          <a:p>
            <a:pPr marL="64080" algn="ctr">
              <a:lnSpc>
                <a:spcPct val="100000"/>
              </a:lnSpc>
            </a:pPr>
            <a:r>
              <a:rPr lang="en-US" sz="8800" b="1" spc="-1" dirty="0">
                <a:uFill>
                  <a:solidFill>
                    <a:srgbClr val="FFFFFF"/>
                  </a:solidFill>
                </a:uFill>
                <a:latin typeface="Arial"/>
              </a:rPr>
              <a:t>5</a:t>
            </a:r>
            <a:r>
              <a:rPr lang="en-US" sz="8800" b="1" strike="noStrike" spc="-1" dirty="0">
                <a:uFill>
                  <a:solidFill>
                    <a:srgbClr val="FFFFFF"/>
                  </a:solidFill>
                </a:uFill>
                <a:latin typeface="Arial"/>
              </a:rPr>
              <a:t>.</a:t>
            </a:r>
            <a:br>
              <a:rPr lang="en-US" sz="8800" b="1" spc="-1" dirty="0">
                <a:uFill>
                  <a:solidFill>
                    <a:srgbClr val="FFFFFF"/>
                  </a:solidFill>
                </a:uFill>
                <a:latin typeface="Arial"/>
              </a:rPr>
            </a:br>
            <a:r>
              <a:rPr lang="en-US" sz="8800" b="1" spc="-1" dirty="0">
                <a:uFill>
                  <a:solidFill>
                    <a:srgbClr val="FFFFFF"/>
                  </a:solidFill>
                </a:uFill>
                <a:latin typeface="Arial"/>
              </a:rPr>
              <a:t>BREATH TEST</a:t>
            </a:r>
          </a:p>
          <a:p>
            <a:pPr marL="64080" algn="ctr">
              <a:lnSpc>
                <a:spcPct val="100000"/>
              </a:lnSpc>
            </a:pPr>
            <a:r>
              <a:rPr lang="en-US" sz="8800" b="1" spc="-1" dirty="0">
                <a:uFill>
                  <a:solidFill>
                    <a:srgbClr val="FFFFFF"/>
                  </a:solidFill>
                </a:uFill>
                <a:latin typeface="Arial"/>
              </a:rPr>
              <a:t>ONLY TESTS</a:t>
            </a:r>
            <a:br>
              <a:rPr lang="en-US" sz="8800" b="1" spc="-1" dirty="0">
                <a:uFill>
                  <a:solidFill>
                    <a:srgbClr val="FFFFFF"/>
                  </a:solidFill>
                </a:uFill>
                <a:latin typeface="Arial"/>
              </a:rPr>
            </a:br>
            <a:r>
              <a:rPr lang="en-US" sz="8800" b="1" spc="-1" dirty="0">
                <a:uFill>
                  <a:solidFill>
                    <a:srgbClr val="FFFFFF"/>
                  </a:solidFill>
                </a:uFill>
                <a:latin typeface="Arial"/>
              </a:rPr>
              <a:t>FOR ALCOHOL</a:t>
            </a:r>
            <a:endParaRPr lang="en-US" sz="3200" b="1" spc="-1" dirty="0">
              <a:uFill>
                <a:solidFill>
                  <a:srgbClr val="FFFFFF"/>
                </a:solidFill>
              </a:uFill>
              <a:latin typeface="Calibri"/>
            </a:endParaRPr>
          </a:p>
        </p:txBody>
      </p:sp>
    </p:spTree>
    <p:extLst>
      <p:ext uri="{BB962C8B-B14F-4D97-AF65-F5344CB8AC3E}">
        <p14:creationId xmlns:p14="http://schemas.microsoft.com/office/powerpoint/2010/main" val="130748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40527-78A9-7B06-6F67-8F5B66E5E508}"/>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464B162C-A0FD-4430-914A-37CB712DB1AC}"/>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DAB9A37F-B381-816C-7EF3-640DBCD1E2BB}"/>
              </a:ext>
            </a:extLst>
          </p:cNvPr>
          <p:cNvSpPr txBox="1"/>
          <p:nvPr/>
        </p:nvSpPr>
        <p:spPr>
          <a:xfrm>
            <a:off x="0" y="304800"/>
            <a:ext cx="9144000" cy="6149640"/>
          </a:xfrm>
          <a:prstGeom prst="rect">
            <a:avLst/>
          </a:prstGeom>
          <a:noFill/>
          <a:ln>
            <a:noFill/>
          </a:ln>
        </p:spPr>
        <p:txBody>
          <a:bodyPr/>
          <a:lstStyle/>
          <a:p>
            <a:pPr marL="64080" algn="ctr">
              <a:lnSpc>
                <a:spcPct val="100000"/>
              </a:lnSpc>
            </a:pPr>
            <a:r>
              <a:rPr lang="en-US" sz="8800" b="1" strike="noStrike" spc="-1" dirty="0">
                <a:uFill>
                  <a:solidFill>
                    <a:srgbClr val="FFFFFF"/>
                  </a:solidFill>
                </a:uFill>
                <a:latin typeface="Arial"/>
              </a:rPr>
              <a:t>6.</a:t>
            </a:r>
            <a:br>
              <a:rPr lang="en-US" sz="8800" b="1" spc="-1" dirty="0">
                <a:uFill>
                  <a:solidFill>
                    <a:srgbClr val="FFFFFF"/>
                  </a:solidFill>
                </a:uFill>
                <a:latin typeface="Arial"/>
              </a:rPr>
            </a:br>
            <a:r>
              <a:rPr lang="en-US" sz="8800" b="1" spc="-1" dirty="0">
                <a:uFill>
                  <a:solidFill>
                    <a:srgbClr val="FFFFFF"/>
                  </a:solidFill>
                </a:uFill>
                <a:latin typeface="Arial"/>
              </a:rPr>
              <a:t>HIRE</a:t>
            </a:r>
            <a:br>
              <a:rPr lang="en-US" sz="8800" b="1" spc="-1" dirty="0">
                <a:uFill>
                  <a:solidFill>
                    <a:srgbClr val="FFFFFF"/>
                  </a:solidFill>
                </a:uFill>
                <a:latin typeface="Arial"/>
              </a:rPr>
            </a:br>
            <a:r>
              <a:rPr lang="en-US" sz="8800" b="1" spc="-1" dirty="0">
                <a:uFill>
                  <a:solidFill>
                    <a:srgbClr val="FFFFFF"/>
                  </a:solidFill>
                </a:uFill>
                <a:latin typeface="Arial"/>
              </a:rPr>
              <a:t>DAVID KEECH</a:t>
            </a:r>
          </a:p>
          <a:p>
            <a:pPr marL="64080" algn="ctr">
              <a:lnSpc>
                <a:spcPct val="100000"/>
              </a:lnSpc>
            </a:pPr>
            <a:r>
              <a:rPr lang="en-US" sz="3200" b="1" spc="-1" dirty="0">
                <a:uFill>
                  <a:solidFill>
                    <a:srgbClr val="FFFFFF"/>
                  </a:solidFill>
                </a:uFill>
                <a:latin typeface="Arial"/>
                <a:hlinkClick r:id="rId2"/>
              </a:rPr>
              <a:t>www.bristineservices.com</a:t>
            </a:r>
            <a:endParaRPr lang="en-US" sz="3200" b="1" spc="-1" dirty="0">
              <a:uFill>
                <a:solidFill>
                  <a:srgbClr val="FFFFFF"/>
                </a:solidFill>
              </a:uFill>
              <a:latin typeface="Arial"/>
            </a:endParaRPr>
          </a:p>
          <a:p>
            <a:pPr marL="64080" algn="ctr">
              <a:lnSpc>
                <a:spcPct val="100000"/>
              </a:lnSpc>
            </a:pPr>
            <a:r>
              <a:rPr lang="en-US" sz="3200" b="1" spc="-1" dirty="0">
                <a:uFill>
                  <a:solidFill>
                    <a:srgbClr val="FFFFFF"/>
                  </a:solidFill>
                </a:uFill>
                <a:latin typeface="Arial"/>
              </a:rPr>
              <a:t>970-462-7610</a:t>
            </a:r>
            <a:endParaRPr lang="en-US" sz="3200" b="1" spc="-1" dirty="0">
              <a:uFill>
                <a:solidFill>
                  <a:srgbClr val="FFFFFF"/>
                </a:solidFill>
              </a:uFill>
              <a:latin typeface="Calibri"/>
            </a:endParaRPr>
          </a:p>
        </p:txBody>
      </p:sp>
    </p:spTree>
    <p:extLst>
      <p:ext uri="{BB962C8B-B14F-4D97-AF65-F5344CB8AC3E}">
        <p14:creationId xmlns:p14="http://schemas.microsoft.com/office/powerpoint/2010/main" val="7946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CB4EB-0ED8-6416-E38D-968ADB616AC6}"/>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4C3A9588-033E-6201-1D27-4366808E4CC6}"/>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BDFA1577-15BD-AF48-BDB3-4007CB876C8B}"/>
              </a:ext>
            </a:extLst>
          </p:cNvPr>
          <p:cNvSpPr txBox="1"/>
          <p:nvPr/>
        </p:nvSpPr>
        <p:spPr>
          <a:xfrm>
            <a:off x="457200" y="304800"/>
            <a:ext cx="8229240" cy="6149640"/>
          </a:xfrm>
          <a:prstGeom prst="rect">
            <a:avLst/>
          </a:prstGeom>
          <a:noFill/>
          <a:ln>
            <a:noFill/>
          </a:ln>
        </p:spPr>
        <p:txBody>
          <a:bodyPr/>
          <a:lstStyle/>
          <a:p>
            <a:pPr marL="64080" algn="ctr">
              <a:lnSpc>
                <a:spcPct val="100000"/>
              </a:lnSpc>
            </a:pPr>
            <a:r>
              <a:rPr lang="en-US" sz="8800" b="1" spc="-1" dirty="0">
                <a:uFill>
                  <a:solidFill>
                    <a:srgbClr val="FFFFFF"/>
                  </a:solidFill>
                </a:uFill>
                <a:latin typeface="Arial"/>
              </a:rPr>
              <a:t>7</a:t>
            </a:r>
            <a:r>
              <a:rPr lang="en-US" sz="8800" b="1" strike="noStrike" spc="-1" dirty="0">
                <a:uFill>
                  <a:solidFill>
                    <a:srgbClr val="FFFFFF"/>
                  </a:solidFill>
                </a:uFill>
                <a:latin typeface="Arial"/>
              </a:rPr>
              <a:t>.</a:t>
            </a:r>
          </a:p>
          <a:p>
            <a:pPr marL="64080" algn="ctr">
              <a:lnSpc>
                <a:spcPct val="100000"/>
              </a:lnSpc>
            </a:pPr>
            <a:r>
              <a:rPr lang="en-US" sz="8800" b="1" strike="noStrike" spc="-1" dirty="0">
                <a:uFill>
                  <a:solidFill>
                    <a:srgbClr val="FFFFFF"/>
                  </a:solidFill>
                </a:uFill>
                <a:latin typeface="Arial"/>
              </a:rPr>
              <a:t>GUNS </a:t>
            </a:r>
          </a:p>
          <a:p>
            <a:pPr marL="64080" algn="ctr">
              <a:lnSpc>
                <a:spcPct val="100000"/>
              </a:lnSpc>
            </a:pPr>
            <a:r>
              <a:rPr lang="en-US" sz="8800" b="1" strike="noStrike" spc="-1" dirty="0">
                <a:uFill>
                  <a:solidFill>
                    <a:srgbClr val="FFFFFF"/>
                  </a:solidFill>
                </a:uFill>
                <a:latin typeface="Arial"/>
              </a:rPr>
              <a:t>IN </a:t>
            </a:r>
            <a:br>
              <a:rPr lang="en-US" sz="8800" b="1" strike="noStrike" spc="-1" dirty="0">
                <a:uFill>
                  <a:solidFill>
                    <a:srgbClr val="FFFFFF"/>
                  </a:solidFill>
                </a:uFill>
                <a:latin typeface="Arial"/>
              </a:rPr>
            </a:br>
            <a:r>
              <a:rPr lang="en-US" sz="8800" b="1" strike="noStrike" spc="-1" dirty="0">
                <a:uFill>
                  <a:solidFill>
                    <a:srgbClr val="FFFFFF"/>
                  </a:solidFill>
                </a:uFill>
                <a:latin typeface="Arial"/>
              </a:rPr>
              <a:t>COLORADO</a:t>
            </a:r>
            <a:endParaRPr lang="en-US" sz="3200" b="1" spc="-1" dirty="0">
              <a:uFill>
                <a:solidFill>
                  <a:srgbClr val="FFFFFF"/>
                </a:solidFill>
              </a:uFill>
              <a:latin typeface="Calibri"/>
            </a:endParaRPr>
          </a:p>
        </p:txBody>
      </p:sp>
    </p:spTree>
    <p:extLst>
      <p:ext uri="{BB962C8B-B14F-4D97-AF65-F5344CB8AC3E}">
        <p14:creationId xmlns:p14="http://schemas.microsoft.com/office/powerpoint/2010/main" val="992204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0404D-DDCB-2CF0-78BF-C8AE2D69B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382AB-EA1C-855B-7747-2D51BED31F18}"/>
              </a:ext>
            </a:extLst>
          </p:cNvPr>
          <p:cNvSpPr>
            <a:spLocks noGrp="1"/>
          </p:cNvSpPr>
          <p:nvPr>
            <p:ph type="title"/>
          </p:nvPr>
        </p:nvSpPr>
        <p:spPr/>
        <p:txBody>
          <a:bodyPr>
            <a:normAutofit fontScale="90000"/>
          </a:bodyPr>
          <a:lstStyle/>
          <a:p>
            <a:r>
              <a:rPr lang="en-US" sz="5400" b="1" dirty="0"/>
              <a:t>7. GUNS IN COLORADO</a:t>
            </a:r>
          </a:p>
        </p:txBody>
      </p:sp>
      <p:sp>
        <p:nvSpPr>
          <p:cNvPr id="3" name="Content Placeholder 2">
            <a:extLst>
              <a:ext uri="{FF2B5EF4-FFF2-40B4-BE49-F238E27FC236}">
                <a16:creationId xmlns:a16="http://schemas.microsoft.com/office/drawing/2014/main" id="{DABC3152-CD8B-983E-74A9-9F360912A24F}"/>
              </a:ext>
            </a:extLst>
          </p:cNvPr>
          <p:cNvSpPr>
            <a:spLocks noGrp="1"/>
          </p:cNvSpPr>
          <p:nvPr>
            <p:ph idx="1"/>
          </p:nvPr>
        </p:nvSpPr>
        <p:spPr>
          <a:xfrm>
            <a:off x="457200" y="1600200"/>
            <a:ext cx="8229600" cy="5257800"/>
          </a:xfrm>
        </p:spPr>
        <p:txBody>
          <a:bodyPr>
            <a:normAutofit/>
          </a:bodyPr>
          <a:lstStyle/>
          <a:p>
            <a:r>
              <a:rPr lang="en-US" b="1" dirty="0"/>
              <a:t>CAN NOT IF INTOXICATED OR UNDER THE INFLUENCE</a:t>
            </a:r>
          </a:p>
          <a:p>
            <a:r>
              <a:rPr lang="en-US" b="1" dirty="0"/>
              <a:t>OPEN CARRY</a:t>
            </a:r>
          </a:p>
          <a:p>
            <a:pPr lvl="1"/>
            <a:r>
              <a:rPr lang="en-US" dirty="0"/>
              <a:t>Over 18</a:t>
            </a:r>
          </a:p>
          <a:p>
            <a:pPr lvl="1"/>
            <a:r>
              <a:rPr lang="en-US" dirty="0"/>
              <a:t>Not in Denver County</a:t>
            </a:r>
          </a:p>
          <a:p>
            <a:pPr lvl="1"/>
            <a:r>
              <a:rPr lang="en-US" dirty="0"/>
              <a:t>Places Can Prohibit It</a:t>
            </a:r>
          </a:p>
          <a:p>
            <a:r>
              <a:rPr lang="en-US" b="1" dirty="0"/>
              <a:t>CONCEALED CARRY</a:t>
            </a:r>
          </a:p>
          <a:p>
            <a:pPr lvl="1"/>
            <a:r>
              <a:rPr lang="en-US" dirty="0"/>
              <a:t>Need a Concealed Carry Weapon (CCW) permit or Concealed Handgun Permit (CHP)</a:t>
            </a:r>
          </a:p>
          <a:p>
            <a:pPr lvl="1"/>
            <a:r>
              <a:rPr lang="en-US" dirty="0"/>
              <a:t>Out of State – Reciprocity (</a:t>
            </a:r>
            <a:r>
              <a:rPr lang="en-US" dirty="0" err="1"/>
              <a:t>Texas:yes</a:t>
            </a:r>
            <a:r>
              <a:rPr lang="en-US" dirty="0"/>
              <a: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25801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C7AB9-A283-CDE7-3AA3-E6AF37B5903C}"/>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60C25F68-4B04-118A-9FDE-D35EA6AEC0F0}"/>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924CAF24-6541-1F79-8563-785DE2E05845}"/>
              </a:ext>
            </a:extLst>
          </p:cNvPr>
          <p:cNvSpPr txBox="1"/>
          <p:nvPr/>
        </p:nvSpPr>
        <p:spPr>
          <a:xfrm>
            <a:off x="457200" y="304800"/>
            <a:ext cx="8229240" cy="6149640"/>
          </a:xfrm>
          <a:prstGeom prst="rect">
            <a:avLst/>
          </a:prstGeom>
          <a:noFill/>
          <a:ln>
            <a:noFill/>
          </a:ln>
        </p:spPr>
        <p:txBody>
          <a:bodyPr/>
          <a:lstStyle/>
          <a:p>
            <a:pPr marL="64080" algn="ctr">
              <a:lnSpc>
                <a:spcPct val="100000"/>
              </a:lnSpc>
            </a:pPr>
            <a:r>
              <a:rPr lang="en-US" sz="8800" b="1" spc="-1" dirty="0">
                <a:uFill>
                  <a:solidFill>
                    <a:srgbClr val="FFFFFF"/>
                  </a:solidFill>
                </a:uFill>
                <a:latin typeface="Arial"/>
              </a:rPr>
              <a:t>8</a:t>
            </a:r>
            <a:r>
              <a:rPr lang="en-US" sz="8800" b="1" strike="noStrike" spc="-1" dirty="0">
                <a:uFill>
                  <a:solidFill>
                    <a:srgbClr val="FFFFFF"/>
                  </a:solidFill>
                </a:uFill>
                <a:latin typeface="Arial"/>
              </a:rPr>
              <a:t>.</a:t>
            </a:r>
          </a:p>
          <a:p>
            <a:pPr marL="64080" algn="ctr">
              <a:lnSpc>
                <a:spcPct val="100000"/>
              </a:lnSpc>
            </a:pPr>
            <a:r>
              <a:rPr lang="en-US" sz="8800" b="1" strike="noStrike" spc="-1" dirty="0">
                <a:uFill>
                  <a:solidFill>
                    <a:srgbClr val="FFFFFF"/>
                  </a:solidFill>
                </a:uFill>
                <a:latin typeface="Arial"/>
              </a:rPr>
              <a:t>NO MIRANDA?!</a:t>
            </a:r>
            <a:endParaRPr lang="en-US" sz="3200" b="1" spc="-1" dirty="0">
              <a:uFill>
                <a:solidFill>
                  <a:srgbClr val="FFFFFF"/>
                </a:solidFill>
              </a:uFill>
              <a:latin typeface="Calibri"/>
            </a:endParaRPr>
          </a:p>
        </p:txBody>
      </p:sp>
    </p:spTree>
    <p:extLst>
      <p:ext uri="{BB962C8B-B14F-4D97-AF65-F5344CB8AC3E}">
        <p14:creationId xmlns:p14="http://schemas.microsoft.com/office/powerpoint/2010/main" val="2458020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6D4E5-5E0C-5598-3E73-79A2C61150A3}"/>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05105709-A694-A578-1B47-D3299125C38C}"/>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03C033A9-CF7F-E975-1328-5E3F44501BD9}"/>
              </a:ext>
            </a:extLst>
          </p:cNvPr>
          <p:cNvSpPr txBox="1"/>
          <p:nvPr/>
        </p:nvSpPr>
        <p:spPr>
          <a:xfrm>
            <a:off x="457200" y="304800"/>
            <a:ext cx="8229240" cy="6149640"/>
          </a:xfrm>
          <a:prstGeom prst="rect">
            <a:avLst/>
          </a:prstGeom>
          <a:noFill/>
          <a:ln>
            <a:noFill/>
          </a:ln>
        </p:spPr>
        <p:txBody>
          <a:bodyPr/>
          <a:lstStyle/>
          <a:p>
            <a:pPr marL="64080" algn="ctr">
              <a:lnSpc>
                <a:spcPct val="100000"/>
              </a:lnSpc>
            </a:pPr>
            <a:r>
              <a:rPr lang="en-US" sz="8800" b="1" strike="noStrike" spc="-1" dirty="0">
                <a:uFill>
                  <a:solidFill>
                    <a:srgbClr val="FFFFFF"/>
                  </a:solidFill>
                </a:uFill>
                <a:latin typeface="Arial"/>
              </a:rPr>
              <a:t>9.</a:t>
            </a:r>
          </a:p>
          <a:p>
            <a:pPr marL="64080" algn="ctr">
              <a:lnSpc>
                <a:spcPct val="100000"/>
              </a:lnSpc>
            </a:pPr>
            <a:r>
              <a:rPr lang="en-US" sz="8800" b="1" strike="noStrike" spc="-1" dirty="0">
                <a:uFill>
                  <a:solidFill>
                    <a:srgbClr val="FFFFFF"/>
                  </a:solidFill>
                </a:uFill>
                <a:latin typeface="Arial"/>
              </a:rPr>
              <a:t>GO </a:t>
            </a:r>
          </a:p>
          <a:p>
            <a:pPr marL="64080" algn="ctr">
              <a:lnSpc>
                <a:spcPct val="100000"/>
              </a:lnSpc>
            </a:pPr>
            <a:r>
              <a:rPr lang="en-US" sz="8800" b="1" spc="-1" dirty="0">
                <a:uFill>
                  <a:solidFill>
                    <a:srgbClr val="FFFFFF"/>
                  </a:solidFill>
                </a:uFill>
                <a:latin typeface="Arial"/>
              </a:rPr>
              <a:t>TO </a:t>
            </a:r>
          </a:p>
          <a:p>
            <a:pPr marL="64080" algn="ctr">
              <a:lnSpc>
                <a:spcPct val="100000"/>
              </a:lnSpc>
            </a:pPr>
            <a:r>
              <a:rPr lang="en-US" sz="8800" b="1" spc="-1" dirty="0">
                <a:uFill>
                  <a:solidFill>
                    <a:srgbClr val="FFFFFF"/>
                  </a:solidFill>
                </a:uFill>
                <a:latin typeface="Arial"/>
              </a:rPr>
              <a:t>TRIAL!</a:t>
            </a:r>
            <a:endParaRPr lang="en-US" sz="3200" b="1" spc="-1" dirty="0">
              <a:uFill>
                <a:solidFill>
                  <a:srgbClr val="FFFFFF"/>
                </a:solidFill>
              </a:uFill>
              <a:latin typeface="Calibri"/>
            </a:endParaRPr>
          </a:p>
        </p:txBody>
      </p:sp>
    </p:spTree>
    <p:extLst>
      <p:ext uri="{BB962C8B-B14F-4D97-AF65-F5344CB8AC3E}">
        <p14:creationId xmlns:p14="http://schemas.microsoft.com/office/powerpoint/2010/main" val="4192212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6E7CA-C19E-4C8B-BFA9-D2F1B0DF4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CD584-4B71-5D64-0708-73B036DC7772}"/>
              </a:ext>
            </a:extLst>
          </p:cNvPr>
          <p:cNvSpPr>
            <a:spLocks noGrp="1"/>
          </p:cNvSpPr>
          <p:nvPr>
            <p:ph type="title"/>
          </p:nvPr>
        </p:nvSpPr>
        <p:spPr/>
        <p:txBody>
          <a:bodyPr>
            <a:normAutofit/>
          </a:bodyPr>
          <a:lstStyle/>
          <a:p>
            <a:r>
              <a:rPr lang="en-US" sz="7200" b="1" dirty="0"/>
              <a:t>9.  GO TO TRIAL!</a:t>
            </a:r>
          </a:p>
        </p:txBody>
      </p:sp>
      <p:sp>
        <p:nvSpPr>
          <p:cNvPr id="3" name="Content Placeholder 2">
            <a:extLst>
              <a:ext uri="{FF2B5EF4-FFF2-40B4-BE49-F238E27FC236}">
                <a16:creationId xmlns:a16="http://schemas.microsoft.com/office/drawing/2014/main" id="{2167B114-D6A3-5889-A330-0B2104E198EB}"/>
              </a:ext>
            </a:extLst>
          </p:cNvPr>
          <p:cNvSpPr>
            <a:spLocks noGrp="1"/>
          </p:cNvSpPr>
          <p:nvPr>
            <p:ph idx="1"/>
          </p:nvPr>
        </p:nvSpPr>
        <p:spPr/>
        <p:txBody>
          <a:bodyPr/>
          <a:lstStyle/>
          <a:p>
            <a:r>
              <a:rPr lang="en-US" dirty="0"/>
              <a:t>Better Deals</a:t>
            </a:r>
          </a:p>
          <a:p>
            <a:endParaRPr lang="en-US" dirty="0"/>
          </a:p>
          <a:p>
            <a:r>
              <a:rPr lang="en-US" dirty="0"/>
              <a:t>Better Deals in the Future</a:t>
            </a:r>
          </a:p>
          <a:p>
            <a:endParaRPr lang="en-US" dirty="0"/>
          </a:p>
          <a:p>
            <a:r>
              <a:rPr lang="en-US" dirty="0"/>
              <a:t>Never Know What a Jury Will Do</a:t>
            </a:r>
          </a:p>
          <a:p>
            <a:endParaRPr lang="en-US" dirty="0"/>
          </a:p>
          <a:p>
            <a:r>
              <a:rPr lang="en-US" dirty="0"/>
              <a:t>Should Never Be a Trial Tax</a:t>
            </a:r>
          </a:p>
        </p:txBody>
      </p:sp>
    </p:spTree>
    <p:extLst>
      <p:ext uri="{BB962C8B-B14F-4D97-AF65-F5344CB8AC3E}">
        <p14:creationId xmlns:p14="http://schemas.microsoft.com/office/powerpoint/2010/main" val="108028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5F99-8047-E01D-80BF-17CC3926B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BCA28-B40E-102E-4081-A1A16B0955B4}"/>
              </a:ext>
            </a:extLst>
          </p:cNvPr>
          <p:cNvSpPr>
            <a:spLocks noGrp="1"/>
          </p:cNvSpPr>
          <p:nvPr>
            <p:ph type="title"/>
          </p:nvPr>
        </p:nvSpPr>
        <p:spPr/>
        <p:txBody>
          <a:bodyPr>
            <a:normAutofit/>
          </a:bodyPr>
          <a:lstStyle/>
          <a:p>
            <a:r>
              <a:rPr lang="en-US" sz="5400" b="1" dirty="0"/>
              <a:t>1.  GET ALL THE VIDEOS</a:t>
            </a:r>
          </a:p>
        </p:txBody>
      </p:sp>
      <p:sp>
        <p:nvSpPr>
          <p:cNvPr id="3" name="Content Placeholder 2">
            <a:extLst>
              <a:ext uri="{FF2B5EF4-FFF2-40B4-BE49-F238E27FC236}">
                <a16:creationId xmlns:a16="http://schemas.microsoft.com/office/drawing/2014/main" id="{6A673561-AD2B-B65C-C118-D922D6F5E68E}"/>
              </a:ext>
            </a:extLst>
          </p:cNvPr>
          <p:cNvSpPr>
            <a:spLocks noGrp="1"/>
          </p:cNvSpPr>
          <p:nvPr>
            <p:ph idx="1"/>
          </p:nvPr>
        </p:nvSpPr>
        <p:spPr>
          <a:xfrm>
            <a:off x="457200" y="1600200"/>
            <a:ext cx="8229600" cy="5257800"/>
          </a:xfrm>
        </p:spPr>
        <p:txBody>
          <a:bodyPr>
            <a:normAutofit fontScale="62500" lnSpcReduction="20000"/>
          </a:bodyPr>
          <a:lstStyle/>
          <a:p>
            <a:r>
              <a:rPr lang="en-US" dirty="0"/>
              <a:t>CRS § 24-31-902  (I) (July 21, 2023)</a:t>
            </a:r>
          </a:p>
          <a:p>
            <a:r>
              <a:rPr lang="en-US" dirty="0"/>
              <a:t>ENHANCE LAW ENFORCEMENT INTEGRITY ACT</a:t>
            </a:r>
          </a:p>
          <a:p>
            <a:r>
              <a:rPr lang="en-US" dirty="0"/>
              <a:t>(II) (A) …a peace officer shall </a:t>
            </a:r>
            <a:r>
              <a:rPr lang="en-US" b="1" dirty="0"/>
              <a:t>wear and activate a body-worn camera or dash camera, </a:t>
            </a:r>
            <a:r>
              <a:rPr lang="en-US" dirty="0"/>
              <a:t>if the peace officer's vehicle is equipped with a dash camera, when responding to a call for service, entering into a premises for the purposes of enforcing the law or in response to a call for service, during a welfare check except for a motorist assist, or during any interaction with the public initiated by the peace officer, whether consensual or nonconsensual, for the purpose of enforcing the law or investigating possible violations of the law. The body-worn camera or dash camera does not need to be on when </a:t>
            </a:r>
            <a:r>
              <a:rPr lang="en-US" dirty="0" err="1"/>
              <a:t>en</a:t>
            </a:r>
            <a:r>
              <a:rPr lang="en-US" dirty="0"/>
              <a:t> route to a call for service, but should be turned on shortly before the vehicle approaches the scene.</a:t>
            </a:r>
          </a:p>
          <a:p>
            <a:r>
              <a:rPr lang="en-US" dirty="0"/>
              <a:t>(B) A peace officer </a:t>
            </a:r>
            <a:r>
              <a:rPr lang="en-US" b="1" u="sng" dirty="0"/>
              <a:t>may turn off </a:t>
            </a:r>
            <a:r>
              <a:rPr lang="en-US" dirty="0"/>
              <a:t>a body-worn camera to avoid recording personal information that is not case related; when working on an unrelated assignment; when there is a long break in the incident; and in </a:t>
            </a:r>
            <a:r>
              <a:rPr lang="en-US" b="1" dirty="0"/>
              <a:t>administrative, </a:t>
            </a:r>
            <a:r>
              <a:rPr lang="en-US" b="1" u="sng" dirty="0"/>
              <a:t>tactical</a:t>
            </a:r>
            <a:r>
              <a:rPr lang="en-US" b="1" dirty="0"/>
              <a:t>, and management discussions when </a:t>
            </a:r>
            <a:r>
              <a:rPr lang="en-US" b="1" u="sng" dirty="0"/>
              <a:t>civilians are not present</a:t>
            </a:r>
            <a:r>
              <a:rPr lang="en-US" dirty="0"/>
              <a:t>.</a:t>
            </a:r>
          </a:p>
        </p:txBody>
      </p:sp>
    </p:spTree>
    <p:extLst>
      <p:ext uri="{BB962C8B-B14F-4D97-AF65-F5344CB8AC3E}">
        <p14:creationId xmlns:p14="http://schemas.microsoft.com/office/powerpoint/2010/main" val="3474149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7324-6F8E-9ADD-0DE0-761F6D685FDA}"/>
              </a:ext>
            </a:extLst>
          </p:cNvPr>
          <p:cNvSpPr>
            <a:spLocks noGrp="1"/>
          </p:cNvSpPr>
          <p:nvPr>
            <p:ph type="title"/>
          </p:nvPr>
        </p:nvSpPr>
        <p:spPr>
          <a:xfrm>
            <a:off x="0" y="267494"/>
            <a:ext cx="9144000" cy="1399032"/>
          </a:xfrm>
        </p:spPr>
        <p:txBody>
          <a:bodyPr>
            <a:normAutofit/>
          </a:bodyPr>
          <a:lstStyle/>
          <a:p>
            <a:pPr algn="ctr"/>
            <a:r>
              <a:rPr lang="en-US" sz="6600" b="1" dirty="0"/>
              <a:t>TRIAL STATISTICS</a:t>
            </a:r>
          </a:p>
        </p:txBody>
      </p:sp>
      <p:sp>
        <p:nvSpPr>
          <p:cNvPr id="3" name="Content Placeholder 2">
            <a:extLst>
              <a:ext uri="{FF2B5EF4-FFF2-40B4-BE49-F238E27FC236}">
                <a16:creationId xmlns:a16="http://schemas.microsoft.com/office/drawing/2014/main" id="{C1DE67F9-FAD6-35BB-4851-9FE462ABC229}"/>
              </a:ext>
            </a:extLst>
          </p:cNvPr>
          <p:cNvSpPr>
            <a:spLocks noGrp="1"/>
          </p:cNvSpPr>
          <p:nvPr>
            <p:ph idx="1"/>
          </p:nvPr>
        </p:nvSpPr>
        <p:spPr>
          <a:xfrm>
            <a:off x="685800" y="1647865"/>
            <a:ext cx="7772400" cy="4563532"/>
          </a:xfrm>
        </p:spPr>
        <p:txBody>
          <a:bodyPr>
            <a:normAutofit fontScale="92500"/>
          </a:bodyPr>
          <a:lstStyle/>
          <a:p>
            <a:r>
              <a:rPr lang="en-US" sz="2800" dirty="0"/>
              <a:t>“There is a joke among lawyers about the difference between jury trials in England and the United States: in England, the trial starts once the jury selection ends; in America, the trial is already over.” </a:t>
            </a:r>
            <a:r>
              <a:rPr lang="en-US" sz="1300" dirty="0"/>
              <a:t>- https://www.nytimes.com/1994/11/29/science/study-finds-jurors-often-hear-evidence-with-closed-minds.html</a:t>
            </a:r>
          </a:p>
          <a:p>
            <a:r>
              <a:rPr lang="en-US" sz="2800" dirty="0"/>
              <a:t>“About 80-90 percent of jurors make up their minds about how they are going to vote at the conclusion of opening statements.” </a:t>
            </a:r>
          </a:p>
          <a:p>
            <a:pPr marL="64008" indent="0">
              <a:buNone/>
            </a:pPr>
            <a:r>
              <a:rPr lang="en-US" sz="1200" dirty="0"/>
              <a:t>	- Opening Statement: Setting the Tone for Trial (2019). Advocate Magazine. 	https://www.advocatemagazine.com/article/2019-january/opening-statement-setting-the-tone-for-trial</a:t>
            </a:r>
          </a:p>
        </p:txBody>
      </p:sp>
    </p:spTree>
    <p:extLst>
      <p:ext uri="{BB962C8B-B14F-4D97-AF65-F5344CB8AC3E}">
        <p14:creationId xmlns:p14="http://schemas.microsoft.com/office/powerpoint/2010/main" val="3929904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7324-6F8E-9ADD-0DE0-761F6D685FDA}"/>
              </a:ext>
            </a:extLst>
          </p:cNvPr>
          <p:cNvSpPr>
            <a:spLocks noGrp="1"/>
          </p:cNvSpPr>
          <p:nvPr>
            <p:ph type="title"/>
          </p:nvPr>
        </p:nvSpPr>
        <p:spPr>
          <a:xfrm>
            <a:off x="0" y="267494"/>
            <a:ext cx="9144000" cy="1399032"/>
          </a:xfrm>
        </p:spPr>
        <p:txBody>
          <a:bodyPr>
            <a:normAutofit/>
          </a:bodyPr>
          <a:lstStyle/>
          <a:p>
            <a:pPr algn="ctr"/>
            <a:r>
              <a:rPr lang="en-US" sz="6600" b="1" dirty="0"/>
              <a:t>TRIAL STATISTICS</a:t>
            </a:r>
          </a:p>
        </p:txBody>
      </p:sp>
      <p:sp>
        <p:nvSpPr>
          <p:cNvPr id="3" name="Content Placeholder 2">
            <a:extLst>
              <a:ext uri="{FF2B5EF4-FFF2-40B4-BE49-F238E27FC236}">
                <a16:creationId xmlns:a16="http://schemas.microsoft.com/office/drawing/2014/main" id="{C1DE67F9-FAD6-35BB-4851-9FE462ABC229}"/>
              </a:ext>
            </a:extLst>
          </p:cNvPr>
          <p:cNvSpPr>
            <a:spLocks noGrp="1"/>
          </p:cNvSpPr>
          <p:nvPr>
            <p:ph idx="1"/>
          </p:nvPr>
        </p:nvSpPr>
        <p:spPr/>
        <p:txBody>
          <a:bodyPr>
            <a:normAutofit/>
          </a:bodyPr>
          <a:lstStyle/>
          <a:p>
            <a:r>
              <a:rPr lang="en-US" sz="3200" dirty="0"/>
              <a:t>“These jurors decide on a version of events based on a preliminary story they find convincing, often at the time of the opening arguments, which then colors their interpretation of the evidence so much that they seize on whatever fits their verdict and discount the rest.” - NYT </a:t>
            </a:r>
          </a:p>
        </p:txBody>
      </p:sp>
    </p:spTree>
    <p:extLst>
      <p:ext uri="{BB962C8B-B14F-4D97-AF65-F5344CB8AC3E}">
        <p14:creationId xmlns:p14="http://schemas.microsoft.com/office/powerpoint/2010/main" val="794323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a:t>VOIR DIRE</a:t>
            </a:r>
          </a:p>
        </p:txBody>
      </p:sp>
      <p:sp>
        <p:nvSpPr>
          <p:cNvPr id="3" name="Content Placeholder 2"/>
          <p:cNvSpPr>
            <a:spLocks noGrp="1"/>
          </p:cNvSpPr>
          <p:nvPr>
            <p:ph idx="1"/>
          </p:nvPr>
        </p:nvSpPr>
        <p:spPr/>
        <p:txBody>
          <a:bodyPr>
            <a:normAutofit/>
          </a:bodyPr>
          <a:lstStyle/>
          <a:p>
            <a:r>
              <a:rPr lang="en-US" dirty="0"/>
              <a:t>Where you WIN your case</a:t>
            </a:r>
          </a:p>
          <a:p>
            <a:endParaRPr lang="en-US" dirty="0"/>
          </a:p>
          <a:p>
            <a:r>
              <a:rPr lang="en-US" dirty="0"/>
              <a:t>Be REAL, Be YOU</a:t>
            </a:r>
          </a:p>
          <a:p>
            <a:endParaRPr lang="en-US" dirty="0"/>
          </a:p>
          <a:p>
            <a:r>
              <a:rPr lang="en-US" dirty="0"/>
              <a:t>Show Them Yours</a:t>
            </a:r>
          </a:p>
          <a:p>
            <a:endParaRPr lang="en-US" dirty="0"/>
          </a:p>
          <a:p>
            <a:r>
              <a:rPr lang="en-US" dirty="0"/>
              <a:t>Use Creative Examples for Tough Facts</a:t>
            </a:r>
          </a:p>
        </p:txBody>
      </p:sp>
      <p:pic>
        <p:nvPicPr>
          <p:cNvPr id="4" name="Picture 3" descr="Gerry and I.JPG"/>
          <p:cNvPicPr>
            <a:picLocks noChangeAspect="1"/>
          </p:cNvPicPr>
          <p:nvPr/>
        </p:nvPicPr>
        <p:blipFill>
          <a:blip r:embed="rId2" cstate="print"/>
          <a:stretch>
            <a:fillRect/>
          </a:stretch>
        </p:blipFill>
        <p:spPr>
          <a:xfrm>
            <a:off x="5715000" y="2438400"/>
            <a:ext cx="3276600" cy="24574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12214-318D-7397-EDBC-1D67C7821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EFDFE-7D45-2A78-E33F-9E4823FC5102}"/>
              </a:ext>
            </a:extLst>
          </p:cNvPr>
          <p:cNvSpPr>
            <a:spLocks noGrp="1"/>
          </p:cNvSpPr>
          <p:nvPr>
            <p:ph type="title"/>
          </p:nvPr>
        </p:nvSpPr>
        <p:spPr/>
        <p:txBody>
          <a:bodyPr>
            <a:normAutofit/>
          </a:bodyPr>
          <a:lstStyle/>
          <a:p>
            <a:pPr algn="ctr"/>
            <a:r>
              <a:rPr lang="en-US" sz="6600" b="1" dirty="0"/>
              <a:t>ICEBREAKERS</a:t>
            </a:r>
          </a:p>
        </p:txBody>
      </p:sp>
      <p:sp>
        <p:nvSpPr>
          <p:cNvPr id="3" name="Content Placeholder 2">
            <a:extLst>
              <a:ext uri="{FF2B5EF4-FFF2-40B4-BE49-F238E27FC236}">
                <a16:creationId xmlns:a16="http://schemas.microsoft.com/office/drawing/2014/main" id="{E1201C53-6743-01E9-1322-2B61663D8F0B}"/>
              </a:ext>
            </a:extLst>
          </p:cNvPr>
          <p:cNvSpPr>
            <a:spLocks noGrp="1"/>
          </p:cNvSpPr>
          <p:nvPr>
            <p:ph idx="1"/>
          </p:nvPr>
        </p:nvSpPr>
        <p:spPr/>
        <p:txBody>
          <a:bodyPr>
            <a:normAutofit fontScale="92500" lnSpcReduction="10000"/>
          </a:bodyPr>
          <a:lstStyle/>
          <a:p>
            <a:r>
              <a:rPr lang="en-US" dirty="0"/>
              <a:t>1 Promise</a:t>
            </a:r>
          </a:p>
          <a:p>
            <a:endParaRPr lang="en-US" dirty="0"/>
          </a:p>
          <a:p>
            <a:r>
              <a:rPr lang="en-US" dirty="0"/>
              <a:t>Know All About You/ Know Same About Me</a:t>
            </a:r>
          </a:p>
          <a:p>
            <a:endParaRPr lang="en-US" dirty="0"/>
          </a:p>
          <a:p>
            <a:r>
              <a:rPr lang="en-US" dirty="0"/>
              <a:t>Best/Worst Thing In My Life</a:t>
            </a:r>
          </a:p>
          <a:p>
            <a:endParaRPr lang="en-US" dirty="0"/>
          </a:p>
          <a:p>
            <a:r>
              <a:rPr lang="en-US" dirty="0"/>
              <a:t>Gerry Spence – Feel The Room</a:t>
            </a:r>
          </a:p>
          <a:p>
            <a:endParaRPr lang="en-US" dirty="0"/>
          </a:p>
          <a:p>
            <a:r>
              <a:rPr lang="en-US" dirty="0"/>
              <a:t>Be You/ Be Real/ Be Authentic</a:t>
            </a:r>
          </a:p>
        </p:txBody>
      </p:sp>
    </p:spTree>
    <p:extLst>
      <p:ext uri="{BB962C8B-B14F-4D97-AF65-F5344CB8AC3E}">
        <p14:creationId xmlns:p14="http://schemas.microsoft.com/office/powerpoint/2010/main" val="1552191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58D2D-EB68-3311-7C93-C4FD2F0595ED}"/>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A457A9BF-7D3C-9FD8-8272-BDEF1497BD1A}"/>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EE7632E2-F698-2183-540A-B5E5248AECCA}"/>
              </a:ext>
            </a:extLst>
          </p:cNvPr>
          <p:cNvSpPr txBox="1"/>
          <p:nvPr/>
        </p:nvSpPr>
        <p:spPr>
          <a:xfrm>
            <a:off x="457200" y="304800"/>
            <a:ext cx="8229240" cy="6149640"/>
          </a:xfrm>
          <a:prstGeom prst="rect">
            <a:avLst/>
          </a:prstGeom>
          <a:noFill/>
          <a:ln>
            <a:noFill/>
          </a:ln>
        </p:spPr>
        <p:txBody>
          <a:bodyPr/>
          <a:lstStyle/>
          <a:p>
            <a:pPr marL="64080" algn="ctr">
              <a:lnSpc>
                <a:spcPct val="100000"/>
              </a:lnSpc>
            </a:pPr>
            <a:r>
              <a:rPr lang="en-US" sz="8800" b="1" spc="-1" dirty="0">
                <a:uFill>
                  <a:solidFill>
                    <a:srgbClr val="FFFFFF"/>
                  </a:solidFill>
                </a:uFill>
                <a:latin typeface="Arial"/>
              </a:rPr>
              <a:t>10</a:t>
            </a:r>
            <a:r>
              <a:rPr lang="en-US" sz="8800" b="1" strike="noStrike" spc="-1" dirty="0">
                <a:uFill>
                  <a:solidFill>
                    <a:srgbClr val="FFFFFF"/>
                  </a:solidFill>
                </a:uFill>
                <a:latin typeface="Arial"/>
              </a:rPr>
              <a:t>.</a:t>
            </a:r>
          </a:p>
          <a:p>
            <a:pPr marL="64080" algn="ctr">
              <a:lnSpc>
                <a:spcPct val="100000"/>
              </a:lnSpc>
            </a:pPr>
            <a:r>
              <a:rPr lang="en-US" sz="8800" b="1" strike="noStrike" spc="-1" dirty="0">
                <a:uFill>
                  <a:solidFill>
                    <a:srgbClr val="FFFFFF"/>
                  </a:solidFill>
                </a:uFill>
                <a:latin typeface="Arial"/>
              </a:rPr>
              <a:t>TRIAL </a:t>
            </a:r>
          </a:p>
          <a:p>
            <a:pPr marL="64080" algn="ctr">
              <a:lnSpc>
                <a:spcPct val="100000"/>
              </a:lnSpc>
            </a:pPr>
            <a:r>
              <a:rPr lang="en-US" sz="8800" b="1" spc="-1" dirty="0">
                <a:uFill>
                  <a:solidFill>
                    <a:srgbClr val="FFFFFF"/>
                  </a:solidFill>
                </a:uFill>
                <a:latin typeface="Arial"/>
              </a:rPr>
              <a:t>TECHNIQUES</a:t>
            </a:r>
          </a:p>
          <a:p>
            <a:pPr marL="64080" algn="ctr">
              <a:lnSpc>
                <a:spcPct val="100000"/>
              </a:lnSpc>
            </a:pPr>
            <a:r>
              <a:rPr lang="en-US" sz="8800" b="1" spc="-1" dirty="0">
                <a:uFill>
                  <a:solidFill>
                    <a:srgbClr val="FFFFFF"/>
                  </a:solidFill>
                </a:uFill>
                <a:latin typeface="Arial"/>
              </a:rPr>
              <a:t>THAT WORK</a:t>
            </a:r>
            <a:endParaRPr lang="en-US" sz="3200" b="1" spc="-1" dirty="0">
              <a:uFill>
                <a:solidFill>
                  <a:srgbClr val="FFFFFF"/>
                </a:solidFill>
              </a:uFill>
              <a:latin typeface="Calibri"/>
            </a:endParaRPr>
          </a:p>
        </p:txBody>
      </p:sp>
    </p:spTree>
    <p:extLst>
      <p:ext uri="{BB962C8B-B14F-4D97-AF65-F5344CB8AC3E}">
        <p14:creationId xmlns:p14="http://schemas.microsoft.com/office/powerpoint/2010/main" val="4055314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DRINKING PATTERNS</a:t>
            </a:r>
          </a:p>
        </p:txBody>
      </p:sp>
      <p:sp>
        <p:nvSpPr>
          <p:cNvPr id="3" name="Content Placeholder 2"/>
          <p:cNvSpPr>
            <a:spLocks noGrp="1"/>
          </p:cNvSpPr>
          <p:nvPr>
            <p:ph idx="1"/>
          </p:nvPr>
        </p:nvSpPr>
        <p:spPr/>
        <p:txBody>
          <a:bodyPr>
            <a:normAutofit fontScale="70000" lnSpcReduction="20000"/>
          </a:bodyPr>
          <a:lstStyle/>
          <a:p>
            <a:pPr>
              <a:buNone/>
            </a:pPr>
            <a:r>
              <a:rPr lang="en-US" dirty="0"/>
              <a:t>	</a:t>
            </a:r>
            <a:r>
              <a:rPr lang="en-US" sz="5700" b="1" dirty="0"/>
              <a:t>1.	 REGULARLY</a:t>
            </a:r>
          </a:p>
          <a:p>
            <a:pPr>
              <a:buNone/>
            </a:pPr>
            <a:endParaRPr lang="en-US" sz="3200" b="1" dirty="0"/>
          </a:p>
          <a:p>
            <a:pPr>
              <a:buNone/>
            </a:pPr>
            <a:r>
              <a:rPr lang="en-US" sz="3200" b="1" dirty="0"/>
              <a:t>	</a:t>
            </a:r>
            <a:r>
              <a:rPr lang="en-US" sz="5700" b="1" dirty="0"/>
              <a:t>2.	 OCCASIONALLY</a:t>
            </a:r>
          </a:p>
          <a:p>
            <a:pPr>
              <a:buNone/>
            </a:pPr>
            <a:endParaRPr lang="en-US" sz="3200" b="1" dirty="0"/>
          </a:p>
          <a:p>
            <a:pPr>
              <a:buNone/>
            </a:pPr>
            <a:r>
              <a:rPr lang="en-US" sz="3200" b="1" dirty="0"/>
              <a:t>	</a:t>
            </a:r>
            <a:r>
              <a:rPr lang="en-US" sz="5700" b="1" dirty="0"/>
              <a:t>3.	 RARELY</a:t>
            </a:r>
          </a:p>
          <a:p>
            <a:pPr>
              <a:buNone/>
            </a:pPr>
            <a:endParaRPr lang="en-US" sz="3200" b="1" dirty="0"/>
          </a:p>
          <a:p>
            <a:pPr>
              <a:buNone/>
            </a:pPr>
            <a:r>
              <a:rPr lang="en-US" sz="3200" b="1" dirty="0"/>
              <a:t>	</a:t>
            </a:r>
            <a:r>
              <a:rPr lang="en-US" sz="5700" b="1" dirty="0"/>
              <a:t>4.	 NEVER</a:t>
            </a:r>
          </a:p>
          <a:p>
            <a:pPr>
              <a:buNone/>
            </a:pPr>
            <a:endParaRPr lang="en-US" sz="3200" b="1" dirty="0"/>
          </a:p>
          <a:p>
            <a:pPr>
              <a:buNone/>
            </a:pPr>
            <a:r>
              <a:rPr lang="en-US" sz="3200" b="1" dirty="0"/>
              <a:t>	</a:t>
            </a:r>
            <a:r>
              <a:rPr lang="en-US" sz="5700" b="1" dirty="0"/>
              <a:t>5.	 NOT ANY MORE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DO YOU FEEL ABOUT POLICE LABS?</a:t>
            </a:r>
          </a:p>
        </p:txBody>
      </p:sp>
      <p:sp>
        <p:nvSpPr>
          <p:cNvPr id="3" name="Content Placeholder 2"/>
          <p:cNvSpPr>
            <a:spLocks noGrp="1"/>
          </p:cNvSpPr>
          <p:nvPr>
            <p:ph idx="1"/>
          </p:nvPr>
        </p:nvSpPr>
        <p:spPr>
          <a:xfrm>
            <a:off x="0" y="1676400"/>
            <a:ext cx="9144000" cy="5181600"/>
          </a:xfrm>
        </p:spPr>
        <p:txBody>
          <a:bodyPr/>
          <a:lstStyle/>
          <a:p>
            <a:endParaRPr lang="en-US" dirty="0"/>
          </a:p>
          <a:p>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TERRIBLE							    GREAT</a:t>
            </a:r>
          </a:p>
          <a:p>
            <a:endParaRPr lang="en-US" dirty="0"/>
          </a:p>
          <a:p>
            <a:endParaRPr lang="en-US" dirty="0"/>
          </a:p>
          <a:p>
            <a:endParaRPr lang="en-US" dirty="0"/>
          </a:p>
          <a:p>
            <a:pPr>
              <a:buNone/>
            </a:pPr>
            <a:endParaRPr lang="en-US" dirty="0"/>
          </a:p>
        </p:txBody>
      </p:sp>
      <p:pic>
        <p:nvPicPr>
          <p:cNvPr id="4" name="Picture 3" descr="Scale.png"/>
          <p:cNvPicPr>
            <a:picLocks noChangeAspect="1"/>
          </p:cNvPicPr>
          <p:nvPr/>
        </p:nvPicPr>
        <p:blipFill>
          <a:blip r:embed="rId2" cstate="print"/>
          <a:stretch>
            <a:fillRect/>
          </a:stretch>
        </p:blipFill>
        <p:spPr>
          <a:xfrm>
            <a:off x="152400" y="3276600"/>
            <a:ext cx="8880088" cy="121361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BREATH TESTING</a:t>
            </a:r>
          </a:p>
        </p:txBody>
      </p:sp>
      <p:sp>
        <p:nvSpPr>
          <p:cNvPr id="3" name="Content Placeholder 2"/>
          <p:cNvSpPr>
            <a:spLocks noGrp="1"/>
          </p:cNvSpPr>
          <p:nvPr>
            <p:ph idx="1"/>
          </p:nvPr>
        </p:nvSpPr>
        <p:spPr/>
        <p:txBody>
          <a:bodyPr/>
          <a:lstStyle/>
          <a:p>
            <a:r>
              <a:rPr lang="en-US" dirty="0" err="1"/>
              <a:t>Taxalyzer</a:t>
            </a:r>
            <a:r>
              <a:rPr lang="en-US" dirty="0"/>
              <a:t>/ Altimeter</a:t>
            </a:r>
          </a:p>
        </p:txBody>
      </p:sp>
      <p:pic>
        <p:nvPicPr>
          <p:cNvPr id="4" name="Picture 3" descr="BAC-DataMaster.jpg"/>
          <p:cNvPicPr>
            <a:picLocks noChangeAspect="1"/>
          </p:cNvPicPr>
          <p:nvPr/>
        </p:nvPicPr>
        <p:blipFill>
          <a:blip r:embed="rId2" cstate="print"/>
          <a:stretch>
            <a:fillRect/>
          </a:stretch>
        </p:blipFill>
        <p:spPr>
          <a:xfrm>
            <a:off x="0" y="2590800"/>
            <a:ext cx="4775200" cy="3581400"/>
          </a:xfrm>
          <a:prstGeom prst="rect">
            <a:avLst/>
          </a:prstGeom>
        </p:spPr>
      </p:pic>
      <p:pic>
        <p:nvPicPr>
          <p:cNvPr id="5" name="Picture 4" descr="Alt 2.jpg"/>
          <p:cNvPicPr>
            <a:picLocks noChangeAspect="1"/>
          </p:cNvPicPr>
          <p:nvPr/>
        </p:nvPicPr>
        <p:blipFill>
          <a:blip r:embed="rId3" cstate="print"/>
          <a:stretch>
            <a:fillRect/>
          </a:stretch>
        </p:blipFill>
        <p:spPr>
          <a:xfrm>
            <a:off x="5791200" y="1752600"/>
            <a:ext cx="2895600" cy="2663177"/>
          </a:xfrm>
          <a:prstGeom prst="rect">
            <a:avLst/>
          </a:prstGeom>
        </p:spPr>
      </p:pic>
      <p:pic>
        <p:nvPicPr>
          <p:cNvPr id="6" name="Picture 5" descr="Altimeter.jpg"/>
          <p:cNvPicPr>
            <a:picLocks noChangeAspect="1"/>
          </p:cNvPicPr>
          <p:nvPr/>
        </p:nvPicPr>
        <p:blipFill>
          <a:blip r:embed="rId4" cstate="print"/>
          <a:stretch>
            <a:fillRect/>
          </a:stretch>
        </p:blipFill>
        <p:spPr>
          <a:xfrm>
            <a:off x="5638800" y="4572000"/>
            <a:ext cx="3124200" cy="207393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a:t>BLOOD TESTING</a:t>
            </a:r>
          </a:p>
        </p:txBody>
      </p:sp>
      <p:sp>
        <p:nvSpPr>
          <p:cNvPr id="3" name="Content Placeholder 2"/>
          <p:cNvSpPr>
            <a:spLocks noGrp="1"/>
          </p:cNvSpPr>
          <p:nvPr>
            <p:ph idx="1"/>
          </p:nvPr>
        </p:nvSpPr>
        <p:spPr/>
        <p:txBody>
          <a:bodyPr>
            <a:normAutofit/>
          </a:bodyPr>
          <a:lstStyle/>
          <a:p>
            <a:r>
              <a:rPr lang="en-US" dirty="0"/>
              <a:t>Tactic 1: Stop Watch</a:t>
            </a:r>
          </a:p>
          <a:p>
            <a:r>
              <a:rPr lang="en-US" dirty="0"/>
              <a:t>Tactic 2: Health Problems</a:t>
            </a:r>
          </a:p>
          <a:p>
            <a:r>
              <a:rPr lang="en-US" dirty="0"/>
              <a:t>Tactic 3: Scientists and Computers</a:t>
            </a:r>
          </a:p>
          <a:p>
            <a:r>
              <a:rPr lang="en-US" dirty="0"/>
              <a:t>Tactic 4: EPT Test</a:t>
            </a:r>
          </a:p>
          <a:p>
            <a:r>
              <a:rPr lang="en-US" dirty="0"/>
              <a:t>Tactic 5: Pure Disconnect</a:t>
            </a:r>
          </a:p>
          <a:p>
            <a:r>
              <a:rPr lang="en-US" dirty="0"/>
              <a:t>Tactic 6: Thermometer</a:t>
            </a:r>
          </a:p>
          <a:p>
            <a:endParaRPr lang="en-US" sz="2300"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PRESUMPTION OF INNOCENCE</a:t>
            </a:r>
          </a:p>
        </p:txBody>
      </p:sp>
      <p:sp>
        <p:nvSpPr>
          <p:cNvPr id="3" name="Content Placeholder 2"/>
          <p:cNvSpPr>
            <a:spLocks noGrp="1"/>
          </p:cNvSpPr>
          <p:nvPr>
            <p:ph idx="1"/>
          </p:nvPr>
        </p:nvSpPr>
        <p:spPr>
          <a:xfrm>
            <a:off x="0" y="1600200"/>
            <a:ext cx="9144000" cy="4854608"/>
          </a:xfrm>
        </p:spPr>
        <p:txBody>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sz="1400" dirty="0"/>
              <a:t>INNOCENT</a:t>
            </a:r>
            <a:r>
              <a:rPr lang="en-US" sz="1000" dirty="0"/>
              <a:t>						                                                    </a:t>
            </a:r>
            <a:r>
              <a:rPr lang="en-US" sz="1800" dirty="0"/>
              <a:t>GUILTY</a:t>
            </a:r>
          </a:p>
        </p:txBody>
      </p:sp>
      <p:pic>
        <p:nvPicPr>
          <p:cNvPr id="4" name="Picture 3" descr="Scale zero.png"/>
          <p:cNvPicPr>
            <a:picLocks noChangeAspect="1"/>
          </p:cNvPicPr>
          <p:nvPr/>
        </p:nvPicPr>
        <p:blipFill>
          <a:blip r:embed="rId3" cstate="print"/>
          <a:stretch>
            <a:fillRect/>
          </a:stretch>
        </p:blipFill>
        <p:spPr>
          <a:xfrm>
            <a:off x="0" y="1618065"/>
            <a:ext cx="9144000" cy="36218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E83AE-6EA9-24C2-94D7-31720C444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AFDF0-B13F-038F-1EF4-78318D219E86}"/>
              </a:ext>
            </a:extLst>
          </p:cNvPr>
          <p:cNvSpPr>
            <a:spLocks noGrp="1"/>
          </p:cNvSpPr>
          <p:nvPr>
            <p:ph type="title"/>
          </p:nvPr>
        </p:nvSpPr>
        <p:spPr/>
        <p:txBody>
          <a:bodyPr>
            <a:normAutofit/>
          </a:bodyPr>
          <a:lstStyle/>
          <a:p>
            <a:r>
              <a:rPr lang="en-US" sz="5400" b="1" dirty="0"/>
              <a:t>1.  GET ALL THE VIDEOS</a:t>
            </a:r>
          </a:p>
        </p:txBody>
      </p:sp>
      <p:sp>
        <p:nvSpPr>
          <p:cNvPr id="3" name="Content Placeholder 2">
            <a:extLst>
              <a:ext uri="{FF2B5EF4-FFF2-40B4-BE49-F238E27FC236}">
                <a16:creationId xmlns:a16="http://schemas.microsoft.com/office/drawing/2014/main" id="{C306C218-D8D3-A926-E69B-7B0FDC8A8D20}"/>
              </a:ext>
            </a:extLst>
          </p:cNvPr>
          <p:cNvSpPr>
            <a:spLocks noGrp="1"/>
          </p:cNvSpPr>
          <p:nvPr>
            <p:ph idx="1"/>
          </p:nvPr>
        </p:nvSpPr>
        <p:spPr/>
        <p:txBody>
          <a:bodyPr>
            <a:normAutofit fontScale="62500" lnSpcReduction="20000"/>
          </a:bodyPr>
          <a:lstStyle/>
          <a:p>
            <a:r>
              <a:rPr lang="en-US" dirty="0"/>
              <a:t>(III) If a peace officer </a:t>
            </a:r>
            <a:r>
              <a:rPr lang="en-US" b="1" dirty="0"/>
              <a:t>fails to activate a body-worn camera </a:t>
            </a:r>
            <a:r>
              <a:rPr lang="en-US" dirty="0"/>
              <a:t>or dash camera as required by this section or tampers with body-worn- or dash-camera footage or operation when required to activate the camera, there is a </a:t>
            </a:r>
            <a:r>
              <a:rPr lang="en-US" b="1" u="sng" dirty="0"/>
              <a:t>permissive inference in any investigation or legal proceeding</a:t>
            </a:r>
            <a:r>
              <a:rPr lang="en-US" dirty="0"/>
              <a:t>, excluding criminal proceedings against the peace officer, that the missing footage </a:t>
            </a:r>
            <a:r>
              <a:rPr lang="en-US" b="1" u="sng" dirty="0"/>
              <a:t>would have reflected misconduct by the peace officer</a:t>
            </a:r>
            <a:r>
              <a:rPr lang="en-US" dirty="0"/>
              <a:t>. If a peace officer fails to activate or reactivate his or her body-worn camera as required by this section or tampers with body-worn- or dash-camera footage or operation when required to activate the camera, </a:t>
            </a:r>
            <a:r>
              <a:rPr lang="en-US" b="1" u="sng" dirty="0"/>
              <a:t>any statements or conduct sought to be introduced in a prosecution through the peace officer </a:t>
            </a:r>
            <a:r>
              <a:rPr lang="en-US" dirty="0"/>
              <a:t>related to the incident that were not recorded due to the peace officer's failure to activate or reactivate the body-worn camera as required by this section or if the statement or conduct was not recorded by other </a:t>
            </a:r>
            <a:r>
              <a:rPr lang="en-US" sz="3800" b="1" u="sng" dirty="0"/>
              <a:t>means creates a rebuttable presumption of inadmissibility.</a:t>
            </a:r>
            <a:r>
              <a:rPr lang="en-US" dirty="0"/>
              <a:t> </a:t>
            </a:r>
          </a:p>
        </p:txBody>
      </p:sp>
    </p:spTree>
    <p:extLst>
      <p:ext uri="{BB962C8B-B14F-4D97-AF65-F5344CB8AC3E}">
        <p14:creationId xmlns:p14="http://schemas.microsoft.com/office/powerpoint/2010/main" val="3139835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p:cNvSpPr txBox="1"/>
          <p:nvPr/>
        </p:nvSpPr>
        <p:spPr>
          <a:xfrm>
            <a:off x="457200" y="838080"/>
            <a:ext cx="8229240" cy="5616360"/>
          </a:xfrm>
          <a:prstGeom prst="rect">
            <a:avLst/>
          </a:prstGeom>
          <a:noFill/>
          <a:ln>
            <a:noFill/>
          </a:ln>
        </p:spPr>
        <p:txBody>
          <a:bodyPr/>
          <a:lstStyle/>
          <a:p>
            <a:pPr marL="64080" algn="ctr">
              <a:lnSpc>
                <a:spcPct val="100000"/>
              </a:lnSpc>
            </a:pPr>
            <a:r>
              <a:rPr lang="en-US" sz="8800" b="1" strike="noStrike" spc="-1" dirty="0">
                <a:uFill>
                  <a:solidFill>
                    <a:srgbClr val="FFFFFF"/>
                  </a:solidFill>
                </a:uFill>
                <a:latin typeface="Arial"/>
              </a:rPr>
              <a:t>ASSUME</a:t>
            </a:r>
            <a:endParaRPr lang="en-US" sz="3200" strike="noStrike" spc="-1" dirty="0">
              <a:uFill>
                <a:solidFill>
                  <a:srgbClr val="FFFFFF"/>
                </a:solidFill>
              </a:uFill>
              <a:latin typeface="Calibri"/>
            </a:endParaRPr>
          </a:p>
          <a:p>
            <a:pPr marL="64080" algn="ctr">
              <a:lnSpc>
                <a:spcPct val="100000"/>
              </a:lnSpc>
            </a:pPr>
            <a:r>
              <a:rPr lang="en-US" sz="8800" b="1" strike="noStrike" spc="-1" dirty="0">
                <a:uFill>
                  <a:solidFill>
                    <a:srgbClr val="FFFFFF"/>
                  </a:solidFill>
                </a:uFill>
                <a:latin typeface="Arial"/>
              </a:rPr>
              <a:t>v.</a:t>
            </a:r>
            <a:endParaRPr lang="en-US" sz="3200" strike="noStrike" spc="-1" dirty="0">
              <a:uFill>
                <a:solidFill>
                  <a:srgbClr val="FFFFFF"/>
                </a:solidFill>
              </a:uFill>
              <a:latin typeface="Calibri"/>
            </a:endParaRPr>
          </a:p>
          <a:p>
            <a:pPr marL="64080" algn="ctr">
              <a:lnSpc>
                <a:spcPct val="100000"/>
              </a:lnSpc>
            </a:pPr>
            <a:r>
              <a:rPr lang="en-US" sz="8800" b="1" strike="noStrike" spc="-1" dirty="0">
                <a:uFill>
                  <a:solidFill>
                    <a:srgbClr val="FFFFFF"/>
                  </a:solidFill>
                </a:uFill>
                <a:latin typeface="Arial"/>
              </a:rPr>
              <a:t>PRESUME</a:t>
            </a:r>
            <a:endParaRPr lang="en-US" sz="3200" strike="noStrike" spc="-1" dirty="0">
              <a:uFill>
                <a:solidFill>
                  <a:srgbClr val="FFFFFF"/>
                </a:solidFill>
              </a:u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spc="-1" dirty="0">
                <a:solidFill>
                  <a:srgbClr val="FFC000"/>
                </a:solidFill>
                <a:uFill>
                  <a:solidFill>
                    <a:srgbClr val="FFFFFF"/>
                  </a:solidFill>
                </a:uFill>
                <a:latin typeface="Arial"/>
              </a:rPr>
              <a:t>PRESUMPTION OF INNOCENCE</a:t>
            </a:r>
            <a:endParaRPr lang="en-US" sz="1800" strike="noStrike" spc="-1" dirty="0">
              <a:solidFill>
                <a:srgbClr val="FFC000"/>
              </a:solidFill>
              <a:uFill>
                <a:solidFill>
                  <a:srgbClr val="FFFFFF"/>
                </a:solidFill>
              </a:uFill>
              <a:latin typeface="Calibri"/>
            </a:endParaRPr>
          </a:p>
        </p:txBody>
      </p:sp>
      <p:sp>
        <p:nvSpPr>
          <p:cNvPr id="135" name="TextShape 2"/>
          <p:cNvSpPr txBox="1"/>
          <p:nvPr/>
        </p:nvSpPr>
        <p:spPr>
          <a:xfrm>
            <a:off x="0" y="1600200"/>
            <a:ext cx="9143640" cy="4854240"/>
          </a:xfrm>
          <a:prstGeom prst="rect">
            <a:avLst/>
          </a:prstGeom>
          <a:noFill/>
          <a:ln>
            <a:noFill/>
          </a:ln>
        </p:spPr>
        <p:txBody>
          <a:bodyPr/>
          <a:lstStyle/>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p:txBody>
      </p:sp>
      <p:pic>
        <p:nvPicPr>
          <p:cNvPr id="136" name="Picture 4"/>
          <p:cNvPicPr/>
          <p:nvPr/>
        </p:nvPicPr>
        <p:blipFill>
          <a:blip r:embed="rId2" cstate="print"/>
          <a:stretch/>
        </p:blipFill>
        <p:spPr>
          <a:xfrm>
            <a:off x="1905120" y="1752480"/>
            <a:ext cx="4857480" cy="4857480"/>
          </a:xfrm>
          <a:prstGeom prst="rect">
            <a:avLst/>
          </a:prstGeom>
          <a:ln>
            <a:noFill/>
          </a:ln>
        </p:spPr>
      </p:pic>
      <p:pic>
        <p:nvPicPr>
          <p:cNvPr id="137" name="Picture 5"/>
          <p:cNvPicPr/>
          <p:nvPr/>
        </p:nvPicPr>
        <p:blipFill>
          <a:blip r:embed="rId3" cstate="print"/>
          <a:stretch/>
        </p:blipFill>
        <p:spPr>
          <a:xfrm>
            <a:off x="3657600" y="2209680"/>
            <a:ext cx="1371240" cy="663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38100" y="874597"/>
            <a:ext cx="9144000"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128" y="5395020"/>
            <a:ext cx="301519" cy="229531"/>
          </a:xfrm>
          <a:prstGeom prst="rect">
            <a:avLst/>
          </a:prstGeom>
        </p:spPr>
      </p:pic>
      <p:pic>
        <p:nvPicPr>
          <p:cNvPr id="4" name="Picture 4"/>
          <p:cNvPicPr>
            <a:picLocks noChangeAspect="1"/>
          </p:cNvPicPr>
          <p:nvPr/>
        </p:nvPicPr>
        <p:blipFill>
          <a:blip r:embed="rId6"/>
          <a:srcRect/>
          <a:stretch>
            <a:fillRect/>
          </a:stretch>
        </p:blipFill>
        <p:spPr>
          <a:xfrm>
            <a:off x="1493888" y="4941932"/>
            <a:ext cx="1684817" cy="16848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5198" y="4491171"/>
            <a:ext cx="301519" cy="229531"/>
          </a:xfrm>
          <a:prstGeom prst="rect">
            <a:avLst/>
          </a:prstGeom>
        </p:spPr>
      </p:pic>
      <p:pic>
        <p:nvPicPr>
          <p:cNvPr id="6" name="Picture 6"/>
          <p:cNvPicPr>
            <a:picLocks noChangeAspect="1"/>
          </p:cNvPicPr>
          <p:nvPr/>
        </p:nvPicPr>
        <p:blipFill>
          <a:blip r:embed="rId6"/>
          <a:srcRect/>
          <a:stretch>
            <a:fillRect/>
          </a:stretch>
        </p:blipFill>
        <p:spPr>
          <a:xfrm>
            <a:off x="2225957" y="3984758"/>
            <a:ext cx="1684817" cy="16848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7186" y="3783547"/>
            <a:ext cx="301519" cy="229531"/>
          </a:xfrm>
          <a:prstGeom prst="rect">
            <a:avLst/>
          </a:prstGeom>
        </p:spPr>
      </p:pic>
      <p:pic>
        <p:nvPicPr>
          <p:cNvPr id="8" name="Picture 8"/>
          <p:cNvPicPr>
            <a:picLocks noChangeAspect="1"/>
          </p:cNvPicPr>
          <p:nvPr/>
        </p:nvPicPr>
        <p:blipFill>
          <a:blip r:embed="rId6"/>
          <a:srcRect/>
          <a:stretch>
            <a:fillRect/>
          </a:stretch>
        </p:blipFill>
        <p:spPr>
          <a:xfrm>
            <a:off x="3027945" y="3257115"/>
            <a:ext cx="1684817" cy="1684817"/>
          </a:xfrm>
          <a:prstGeom prst="rect">
            <a:avLst/>
          </a:prstGeom>
        </p:spPr>
      </p:pic>
      <p:pic>
        <p:nvPicPr>
          <p:cNvPr id="9" name="Picture 9"/>
          <p:cNvPicPr>
            <a:picLocks noChangeAspect="1"/>
          </p:cNvPicPr>
          <p:nvPr/>
        </p:nvPicPr>
        <p:blipFill>
          <a:blip r:embed="rId6"/>
          <a:srcRect/>
          <a:stretch>
            <a:fillRect/>
          </a:stretch>
        </p:blipFill>
        <p:spPr>
          <a:xfrm>
            <a:off x="3488420" y="2586592"/>
            <a:ext cx="1684817" cy="168481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55488" y="2551334"/>
            <a:ext cx="301519" cy="229531"/>
          </a:xfrm>
          <a:prstGeom prst="rect">
            <a:avLst/>
          </a:prstGeom>
        </p:spPr>
      </p:pic>
      <p:pic>
        <p:nvPicPr>
          <p:cNvPr id="11" name="Picture 11"/>
          <p:cNvPicPr>
            <a:picLocks noChangeAspect="1"/>
          </p:cNvPicPr>
          <p:nvPr/>
        </p:nvPicPr>
        <p:blipFill>
          <a:blip r:embed="rId6"/>
          <a:srcRect/>
          <a:stretch>
            <a:fillRect/>
          </a:stretch>
        </p:blipFill>
        <p:spPr>
          <a:xfrm>
            <a:off x="3957258" y="1938457"/>
            <a:ext cx="1684817" cy="1684817"/>
          </a:xfrm>
          <a:prstGeom prst="rect">
            <a:avLst/>
          </a:prstGeom>
        </p:spPr>
      </p:pic>
      <p:sp>
        <p:nvSpPr>
          <p:cNvPr id="12" name="TextBox 12"/>
          <p:cNvSpPr txBox="1"/>
          <p:nvPr/>
        </p:nvSpPr>
        <p:spPr>
          <a:xfrm>
            <a:off x="1588715" y="1191071"/>
            <a:ext cx="3062386" cy="143757"/>
          </a:xfrm>
          <a:prstGeom prst="rect">
            <a:avLst/>
          </a:prstGeom>
        </p:spPr>
        <p:txBody>
          <a:bodyPr wrap="square" lIns="0" tIns="0" rIns="0" bIns="0" rtlCol="0" anchor="t">
            <a:spAutoFit/>
          </a:bodyPr>
          <a:lstStyle/>
          <a:p>
            <a:pPr algn="ctr">
              <a:lnSpc>
                <a:spcPts val="1092"/>
              </a:lnSpc>
            </a:pPr>
            <a:r>
              <a:rPr lang="en-US" sz="1300" dirty="0">
                <a:solidFill>
                  <a:srgbClr val="FFFFFF"/>
                </a:solidFill>
                <a:latin typeface="Open Sans Bold"/>
              </a:rPr>
              <a:t>BEYOND A REASONABLE DOUBT</a:t>
            </a: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84792" y="1256835"/>
            <a:ext cx="301519" cy="229531"/>
          </a:xfrm>
          <a:prstGeom prst="rect">
            <a:avLst/>
          </a:prstGeom>
        </p:spPr>
      </p:pic>
      <p:pic>
        <p:nvPicPr>
          <p:cNvPr id="14" name="Picture 14"/>
          <p:cNvPicPr>
            <a:picLocks noChangeAspect="1"/>
          </p:cNvPicPr>
          <p:nvPr/>
        </p:nvPicPr>
        <p:blipFill>
          <a:blip r:embed="rId7"/>
          <a:srcRect/>
          <a:stretch>
            <a:fillRect/>
          </a:stretch>
        </p:blipFill>
        <p:spPr>
          <a:xfrm>
            <a:off x="4572000" y="425995"/>
            <a:ext cx="2160597" cy="2160597"/>
          </a:xfrm>
          <a:prstGeom prst="rect">
            <a:avLst/>
          </a:prstGeom>
        </p:spPr>
      </p:pic>
      <p:sp>
        <p:nvSpPr>
          <p:cNvPr id="15" name="TextBox 15"/>
          <p:cNvSpPr txBox="1"/>
          <p:nvPr/>
        </p:nvSpPr>
        <p:spPr>
          <a:xfrm>
            <a:off x="578947" y="1416477"/>
            <a:ext cx="2434494" cy="615553"/>
          </a:xfrm>
          <a:prstGeom prst="rect">
            <a:avLst/>
          </a:prstGeom>
        </p:spPr>
        <p:txBody>
          <a:bodyPr lIns="0" tIns="0" rIns="0" bIns="0" rtlCol="0" anchor="t">
            <a:spAutoFit/>
          </a:bodyPr>
          <a:lstStyle/>
          <a:p>
            <a:pPr algn="ctr">
              <a:lnSpc>
                <a:spcPts val="2365"/>
              </a:lnSpc>
            </a:pPr>
            <a:r>
              <a:rPr lang="en-US" sz="2200" u="sng" dirty="0">
                <a:solidFill>
                  <a:srgbClr val="7ED957"/>
                </a:solidFill>
                <a:latin typeface="Open Sans Bold"/>
              </a:rPr>
              <a:t>A </a:t>
            </a:r>
            <a:r>
              <a:rPr lang="en-US" sz="2200" dirty="0">
                <a:solidFill>
                  <a:srgbClr val="7ED957"/>
                </a:solidFill>
                <a:latin typeface="Open Sans Bold"/>
              </a:rPr>
              <a:t>Reasonable </a:t>
            </a:r>
          </a:p>
          <a:p>
            <a:pPr algn="ctr">
              <a:lnSpc>
                <a:spcPts val="2365"/>
              </a:lnSpc>
            </a:pPr>
            <a:r>
              <a:rPr lang="en-US" sz="2200" dirty="0">
                <a:solidFill>
                  <a:srgbClr val="7ED957"/>
                </a:solidFill>
                <a:latin typeface="Open Sans Bold"/>
              </a:rPr>
              <a:t>Doubt</a:t>
            </a:r>
          </a:p>
        </p:txBody>
      </p:sp>
      <p:sp>
        <p:nvSpPr>
          <p:cNvPr id="16" name="AutoShape 16"/>
          <p:cNvSpPr/>
          <p:nvPr/>
        </p:nvSpPr>
        <p:spPr>
          <a:xfrm>
            <a:off x="3114700" y="1555636"/>
            <a:ext cx="1718619" cy="11085"/>
          </a:xfrm>
          <a:prstGeom prst="line">
            <a:avLst/>
          </a:prstGeom>
          <a:ln w="228600" cap="flat">
            <a:solidFill>
              <a:srgbClr val="7ED957"/>
            </a:solidFill>
            <a:prstDash val="solid"/>
            <a:headEnd type="none" w="sm" len="sm"/>
            <a:tailEnd type="triangle" w="lg" len="med"/>
          </a:ln>
        </p:spPr>
        <p:txBody>
          <a:bodyPr/>
          <a:lstStyle/>
          <a:p>
            <a:endParaRPr lang="en-US"/>
          </a:p>
        </p:txBody>
      </p:sp>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70740" y="1409165"/>
            <a:ext cx="202520" cy="856815"/>
          </a:xfrm>
          <a:prstGeom prst="rect">
            <a:avLst/>
          </a:prstGeom>
        </p:spPr>
      </p:pic>
      <p:pic>
        <p:nvPicPr>
          <p:cNvPr id="18" name="Picture 18"/>
          <p:cNvPicPr>
            <a:picLocks noChangeAspect="1"/>
          </p:cNvPicPr>
          <p:nvPr/>
        </p:nvPicPr>
        <p:blipFill>
          <a:blip r:embed="rId10"/>
          <a:srcRect/>
          <a:stretch>
            <a:fillRect/>
          </a:stretch>
        </p:blipFill>
        <p:spPr>
          <a:xfrm>
            <a:off x="4352667" y="1115025"/>
            <a:ext cx="1956133" cy="1956133"/>
          </a:xfrm>
          <a:prstGeom prst="rect">
            <a:avLst/>
          </a:prstGeom>
        </p:spPr>
      </p:pic>
      <p:sp>
        <p:nvSpPr>
          <p:cNvPr id="19" name="TextBox 19"/>
          <p:cNvSpPr txBox="1"/>
          <p:nvPr/>
        </p:nvSpPr>
        <p:spPr>
          <a:xfrm>
            <a:off x="3530" y="5769145"/>
            <a:ext cx="1272173" cy="211083"/>
          </a:xfrm>
          <a:prstGeom prst="rect">
            <a:avLst/>
          </a:prstGeom>
        </p:spPr>
        <p:txBody>
          <a:bodyPr wrap="square" lIns="0" tIns="0" rIns="0" bIns="0" rtlCol="0" anchor="t">
            <a:spAutoFit/>
          </a:bodyPr>
          <a:lstStyle/>
          <a:p>
            <a:pPr algn="ctr">
              <a:lnSpc>
                <a:spcPts val="1820"/>
              </a:lnSpc>
            </a:pPr>
            <a:r>
              <a:rPr lang="en-US" sz="1300" dirty="0">
                <a:solidFill>
                  <a:srgbClr val="FFFFFF"/>
                </a:solidFill>
                <a:latin typeface="Open Sans Bold"/>
              </a:rPr>
              <a:t>NO EVIDENCE</a:t>
            </a:r>
          </a:p>
        </p:txBody>
      </p:sp>
      <p:sp>
        <p:nvSpPr>
          <p:cNvPr id="20" name="TextBox 20"/>
          <p:cNvSpPr txBox="1"/>
          <p:nvPr/>
        </p:nvSpPr>
        <p:spPr>
          <a:xfrm>
            <a:off x="261871" y="4462596"/>
            <a:ext cx="1776376" cy="441916"/>
          </a:xfrm>
          <a:prstGeom prst="rect">
            <a:avLst/>
          </a:prstGeom>
        </p:spPr>
        <p:txBody>
          <a:bodyPr lIns="0" tIns="0" rIns="0" bIns="0" rtlCol="0" anchor="t">
            <a:spAutoFit/>
          </a:bodyPr>
          <a:lstStyle/>
          <a:p>
            <a:pPr algn="ctr">
              <a:lnSpc>
                <a:spcPts val="1820"/>
              </a:lnSpc>
            </a:pPr>
            <a:r>
              <a:rPr lang="en-US" sz="1300" dirty="0">
                <a:solidFill>
                  <a:srgbClr val="FFFFFF"/>
                </a:solidFill>
                <a:latin typeface="Open Sans Bold"/>
              </a:rPr>
              <a:t>REASONABLE SUSPICION</a:t>
            </a:r>
          </a:p>
        </p:txBody>
      </p:sp>
      <p:sp>
        <p:nvSpPr>
          <p:cNvPr id="21" name="TextBox 21"/>
          <p:cNvSpPr txBox="1"/>
          <p:nvPr/>
        </p:nvSpPr>
        <p:spPr>
          <a:xfrm>
            <a:off x="759309" y="3803126"/>
            <a:ext cx="1949885" cy="211083"/>
          </a:xfrm>
          <a:prstGeom prst="rect">
            <a:avLst/>
          </a:prstGeom>
        </p:spPr>
        <p:txBody>
          <a:bodyPr wrap="square" lIns="0" tIns="0" rIns="0" bIns="0" rtlCol="0" anchor="t">
            <a:spAutoFit/>
          </a:bodyPr>
          <a:lstStyle/>
          <a:p>
            <a:pPr algn="ctr">
              <a:lnSpc>
                <a:spcPts val="1820"/>
              </a:lnSpc>
            </a:pPr>
            <a:r>
              <a:rPr lang="en-US" sz="1300" dirty="0">
                <a:solidFill>
                  <a:srgbClr val="FFFFFF"/>
                </a:solidFill>
                <a:latin typeface="Open Sans Bold"/>
              </a:rPr>
              <a:t>PROBABLE CAUSE</a:t>
            </a:r>
          </a:p>
        </p:txBody>
      </p:sp>
      <p:sp>
        <p:nvSpPr>
          <p:cNvPr id="22" name="TextBox 22"/>
          <p:cNvSpPr txBox="1"/>
          <p:nvPr/>
        </p:nvSpPr>
        <p:spPr>
          <a:xfrm>
            <a:off x="1754357" y="3279562"/>
            <a:ext cx="1576033" cy="430182"/>
          </a:xfrm>
          <a:prstGeom prst="rect">
            <a:avLst/>
          </a:prstGeom>
        </p:spPr>
        <p:txBody>
          <a:bodyPr wrap="square" lIns="0" tIns="0" rIns="0" bIns="0" rtlCol="0" anchor="t">
            <a:spAutoFit/>
          </a:bodyPr>
          <a:lstStyle/>
          <a:p>
            <a:pPr algn="ctr">
              <a:lnSpc>
                <a:spcPts val="1820"/>
              </a:lnSpc>
            </a:pPr>
            <a:r>
              <a:rPr lang="en-US" sz="1300" dirty="0">
                <a:solidFill>
                  <a:srgbClr val="FFFFFF"/>
                </a:solidFill>
                <a:latin typeface="Open Sans Bold"/>
              </a:rPr>
              <a:t>PREPONDERANCE</a:t>
            </a:r>
          </a:p>
          <a:p>
            <a:pPr algn="ctr">
              <a:lnSpc>
                <a:spcPts val="1820"/>
              </a:lnSpc>
            </a:pPr>
            <a:endParaRPr lang="en-US" sz="900" dirty="0">
              <a:solidFill>
                <a:srgbClr val="FFFFFF"/>
              </a:solidFill>
              <a:latin typeface="Open Sans Bold"/>
            </a:endParaRPr>
          </a:p>
        </p:txBody>
      </p:sp>
      <p:sp>
        <p:nvSpPr>
          <p:cNvPr id="24" name="TextBox 24"/>
          <p:cNvSpPr txBox="1"/>
          <p:nvPr/>
        </p:nvSpPr>
        <p:spPr>
          <a:xfrm>
            <a:off x="1028700" y="2522759"/>
            <a:ext cx="2865258" cy="211083"/>
          </a:xfrm>
          <a:prstGeom prst="rect">
            <a:avLst/>
          </a:prstGeom>
        </p:spPr>
        <p:txBody>
          <a:bodyPr wrap="square" lIns="0" tIns="0" rIns="0" bIns="0" rtlCol="0" anchor="t">
            <a:spAutoFit/>
          </a:bodyPr>
          <a:lstStyle/>
          <a:p>
            <a:pPr algn="ctr">
              <a:lnSpc>
                <a:spcPts val="1820"/>
              </a:lnSpc>
            </a:pPr>
            <a:r>
              <a:rPr lang="en-US" sz="1300" dirty="0">
                <a:solidFill>
                  <a:srgbClr val="FFFFFF"/>
                </a:solidFill>
                <a:latin typeface="Open Sans Bold"/>
              </a:rPr>
              <a:t>CLEAR AND CONVINCING</a:t>
            </a:r>
          </a:p>
        </p:txBody>
      </p:sp>
      <p:pic>
        <p:nvPicPr>
          <p:cNvPr id="26" name="Picture 7">
            <a:extLst>
              <a:ext uri="{FF2B5EF4-FFF2-40B4-BE49-F238E27FC236}">
                <a16:creationId xmlns:a16="http://schemas.microsoft.com/office/drawing/2014/main" id="{5576B08C-0F89-5CDF-6C29-CBA10C9AB7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20665" y="3302672"/>
            <a:ext cx="301519" cy="229531"/>
          </a:xfrm>
          <a:prstGeom prst="rect">
            <a:avLst/>
          </a:prstGeom>
        </p:spPr>
      </p:pic>
      <p:sp>
        <p:nvSpPr>
          <p:cNvPr id="32" name="TextBox 31">
            <a:extLst>
              <a:ext uri="{FF2B5EF4-FFF2-40B4-BE49-F238E27FC236}">
                <a16:creationId xmlns:a16="http://schemas.microsoft.com/office/drawing/2014/main" id="{1211565D-24E3-5A10-261A-B6B3707B9C03}"/>
              </a:ext>
            </a:extLst>
          </p:cNvPr>
          <p:cNvSpPr txBox="1"/>
          <p:nvPr/>
        </p:nvSpPr>
        <p:spPr>
          <a:xfrm>
            <a:off x="38101" y="5385232"/>
            <a:ext cx="1176214" cy="308482"/>
          </a:xfrm>
          <a:prstGeom prst="rect">
            <a:avLst/>
          </a:prstGeom>
          <a:noFill/>
        </p:spPr>
        <p:txBody>
          <a:bodyPr wrap="square">
            <a:spAutoFit/>
          </a:bodyPr>
          <a:lstStyle/>
          <a:p>
            <a:pPr algn="ctr">
              <a:lnSpc>
                <a:spcPts val="1820"/>
              </a:lnSpc>
            </a:pPr>
            <a:r>
              <a:rPr lang="en-US" sz="1300" dirty="0">
                <a:solidFill>
                  <a:srgbClr val="FFFFFF"/>
                </a:solidFill>
                <a:latin typeface="Open Sans Bold"/>
              </a:rPr>
              <a:t>SCINTILLA</a:t>
            </a:r>
          </a:p>
        </p:txBody>
      </p:sp>
      <p:sp>
        <p:nvSpPr>
          <p:cNvPr id="25" name="TextBox 24">
            <a:extLst>
              <a:ext uri="{FF2B5EF4-FFF2-40B4-BE49-F238E27FC236}">
                <a16:creationId xmlns:a16="http://schemas.microsoft.com/office/drawing/2014/main" id="{C9BAFC99-1DE0-B906-3FC5-E9347DC530D7}"/>
              </a:ext>
            </a:extLst>
          </p:cNvPr>
          <p:cNvSpPr txBox="1"/>
          <p:nvPr/>
        </p:nvSpPr>
        <p:spPr>
          <a:xfrm>
            <a:off x="7120220" y="1506293"/>
            <a:ext cx="1956133" cy="1384995"/>
          </a:xfrm>
          <a:prstGeom prst="rect">
            <a:avLst/>
          </a:prstGeom>
          <a:noFill/>
        </p:spPr>
        <p:txBody>
          <a:bodyPr wrap="square" rtlCol="0">
            <a:spAutoFit/>
          </a:bodyPr>
          <a:lstStyle/>
          <a:p>
            <a:pPr algn="ctr"/>
            <a:r>
              <a:rPr lang="en-US" sz="2800" dirty="0"/>
              <a:t>BURDENS OF PROOF</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0" y="857250"/>
            <a:ext cx="9144000"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2436" y="5723495"/>
            <a:ext cx="301519" cy="229531"/>
          </a:xfrm>
          <a:prstGeom prst="rect">
            <a:avLst/>
          </a:prstGeom>
        </p:spPr>
      </p:pic>
      <p:pic>
        <p:nvPicPr>
          <p:cNvPr id="4" name="Picture 4"/>
          <p:cNvPicPr>
            <a:picLocks noChangeAspect="1"/>
          </p:cNvPicPr>
          <p:nvPr/>
        </p:nvPicPr>
        <p:blipFill>
          <a:blip r:embed="rId6"/>
          <a:srcRect/>
          <a:stretch>
            <a:fillRect/>
          </a:stretch>
        </p:blipFill>
        <p:spPr>
          <a:xfrm>
            <a:off x="1522374" y="5027710"/>
            <a:ext cx="1684817" cy="16848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5198" y="4491171"/>
            <a:ext cx="301519" cy="22953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7186" y="3783547"/>
            <a:ext cx="301519" cy="22953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88420" y="3314235"/>
            <a:ext cx="301519" cy="229531"/>
          </a:xfrm>
          <a:prstGeom prst="rect">
            <a:avLst/>
          </a:prstGeom>
        </p:spPr>
      </p:pic>
      <p:pic>
        <p:nvPicPr>
          <p:cNvPr id="10" name="Picture 10"/>
          <p:cNvPicPr>
            <a:picLocks noChangeAspect="1"/>
          </p:cNvPicPr>
          <p:nvPr/>
        </p:nvPicPr>
        <p:blipFill>
          <a:blip r:embed="rId6"/>
          <a:srcRect/>
          <a:stretch>
            <a:fillRect/>
          </a:stretch>
        </p:blipFill>
        <p:spPr>
          <a:xfrm>
            <a:off x="3608665" y="2639586"/>
            <a:ext cx="1783061" cy="168481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78922" y="2101960"/>
            <a:ext cx="301519" cy="22953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84792" y="1256835"/>
            <a:ext cx="301519" cy="229531"/>
          </a:xfrm>
          <a:prstGeom prst="rect">
            <a:avLst/>
          </a:prstGeom>
        </p:spPr>
      </p:pic>
      <p:pic>
        <p:nvPicPr>
          <p:cNvPr id="14" name="Picture 14"/>
          <p:cNvPicPr>
            <a:picLocks noChangeAspect="1"/>
          </p:cNvPicPr>
          <p:nvPr/>
        </p:nvPicPr>
        <p:blipFill>
          <a:blip r:embed="rId7"/>
          <a:srcRect/>
          <a:stretch>
            <a:fillRect/>
          </a:stretch>
        </p:blipFill>
        <p:spPr>
          <a:xfrm>
            <a:off x="4572000" y="425995"/>
            <a:ext cx="2160597" cy="2160597"/>
          </a:xfrm>
          <a:prstGeom prst="rect">
            <a:avLst/>
          </a:prstGeom>
        </p:spPr>
      </p:pic>
      <p:sp>
        <p:nvSpPr>
          <p:cNvPr id="15" name="TextBox 15"/>
          <p:cNvSpPr txBox="1"/>
          <p:nvPr/>
        </p:nvSpPr>
        <p:spPr>
          <a:xfrm>
            <a:off x="56740" y="5770053"/>
            <a:ext cx="1229649" cy="211083"/>
          </a:xfrm>
          <a:prstGeom prst="rect">
            <a:avLst/>
          </a:prstGeom>
        </p:spPr>
        <p:txBody>
          <a:bodyPr wrap="square" lIns="0" tIns="0" rIns="0" bIns="0" rtlCol="0" anchor="t">
            <a:spAutoFit/>
          </a:bodyPr>
          <a:lstStyle/>
          <a:p>
            <a:pPr algn="ctr">
              <a:lnSpc>
                <a:spcPts val="1820"/>
              </a:lnSpc>
            </a:pPr>
            <a:r>
              <a:rPr lang="en-US" sz="1300" dirty="0">
                <a:solidFill>
                  <a:srgbClr val="FFFFFF"/>
                </a:solidFill>
                <a:latin typeface="Open Sans Bold"/>
              </a:rPr>
              <a:t>NO EVIDENCE</a:t>
            </a:r>
          </a:p>
        </p:txBody>
      </p:sp>
      <p:sp>
        <p:nvSpPr>
          <p:cNvPr id="18" name="TextBox 18"/>
          <p:cNvSpPr txBox="1"/>
          <p:nvPr/>
        </p:nvSpPr>
        <p:spPr>
          <a:xfrm>
            <a:off x="1438512" y="3285660"/>
            <a:ext cx="2010534" cy="446982"/>
          </a:xfrm>
          <a:prstGeom prst="rect">
            <a:avLst/>
          </a:prstGeom>
        </p:spPr>
        <p:txBody>
          <a:bodyPr wrap="square" lIns="0" tIns="0" rIns="0" bIns="0" rtlCol="0" anchor="t">
            <a:spAutoFit/>
          </a:bodyPr>
          <a:lstStyle/>
          <a:p>
            <a:pPr algn="ctr">
              <a:lnSpc>
                <a:spcPts val="1820"/>
              </a:lnSpc>
            </a:pPr>
            <a:r>
              <a:rPr lang="en-US" sz="1300" dirty="0">
                <a:solidFill>
                  <a:srgbClr val="FFFFFF"/>
                </a:solidFill>
                <a:latin typeface="Open Sans Bold"/>
              </a:rPr>
              <a:t>PREPONDERANCE OF EVIDENCE</a:t>
            </a:r>
          </a:p>
        </p:txBody>
      </p:sp>
      <p:sp>
        <p:nvSpPr>
          <p:cNvPr id="20" name="TextBox 20"/>
          <p:cNvSpPr txBox="1"/>
          <p:nvPr/>
        </p:nvSpPr>
        <p:spPr>
          <a:xfrm>
            <a:off x="1704371" y="1288328"/>
            <a:ext cx="3008391" cy="143757"/>
          </a:xfrm>
          <a:prstGeom prst="rect">
            <a:avLst/>
          </a:prstGeom>
        </p:spPr>
        <p:txBody>
          <a:bodyPr wrap="square" lIns="0" tIns="0" rIns="0" bIns="0" rtlCol="0" anchor="t">
            <a:spAutoFit/>
          </a:bodyPr>
          <a:lstStyle/>
          <a:p>
            <a:pPr algn="ctr">
              <a:lnSpc>
                <a:spcPts val="1092"/>
              </a:lnSpc>
            </a:pPr>
            <a:r>
              <a:rPr lang="en-US" sz="1300" dirty="0">
                <a:solidFill>
                  <a:srgbClr val="FFFFFF"/>
                </a:solidFill>
                <a:latin typeface="Open Sans Bold"/>
              </a:rPr>
              <a:t>BEYOND A REASONABLE DOUBT</a:t>
            </a:r>
          </a:p>
        </p:txBody>
      </p:sp>
      <p:sp>
        <p:nvSpPr>
          <p:cNvPr id="22" name="TextBox 21">
            <a:extLst>
              <a:ext uri="{FF2B5EF4-FFF2-40B4-BE49-F238E27FC236}">
                <a16:creationId xmlns:a16="http://schemas.microsoft.com/office/drawing/2014/main" id="{D7964A74-B380-D33D-E9AA-B4353F85087C}"/>
              </a:ext>
            </a:extLst>
          </p:cNvPr>
          <p:cNvSpPr txBox="1"/>
          <p:nvPr/>
        </p:nvSpPr>
        <p:spPr>
          <a:xfrm>
            <a:off x="6955758" y="1409462"/>
            <a:ext cx="2411404" cy="1384995"/>
          </a:xfrm>
          <a:prstGeom prst="rect">
            <a:avLst/>
          </a:prstGeom>
          <a:noFill/>
        </p:spPr>
        <p:txBody>
          <a:bodyPr wrap="square" rtlCol="0">
            <a:spAutoFit/>
          </a:bodyPr>
          <a:lstStyle/>
          <a:p>
            <a:pPr algn="ctr"/>
            <a:r>
              <a:rPr lang="en-US" sz="2800" dirty="0"/>
              <a:t>BURDENS </a:t>
            </a:r>
          </a:p>
          <a:p>
            <a:pPr algn="ctr"/>
            <a:r>
              <a:rPr lang="en-US" sz="2800" dirty="0"/>
              <a:t>OF </a:t>
            </a:r>
          </a:p>
          <a:p>
            <a:pPr algn="ctr"/>
            <a:r>
              <a:rPr lang="en-US" sz="2800" dirty="0"/>
              <a:t>PROOF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1194-14C6-C6CD-0D5B-55F10DAA16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11E3E7-5F3D-CD46-D94C-A4439D9E7309}"/>
              </a:ext>
            </a:extLst>
          </p:cNvPr>
          <p:cNvSpPr>
            <a:spLocks noGrp="1"/>
          </p:cNvSpPr>
          <p:nvPr>
            <p:ph idx="1"/>
          </p:nvPr>
        </p:nvSpPr>
        <p:spPr>
          <a:xfrm>
            <a:off x="457200" y="267494"/>
            <a:ext cx="8229600" cy="6454808"/>
          </a:xfrm>
        </p:spPr>
        <p:txBody>
          <a:bodyPr/>
          <a:lstStyle/>
          <a:p>
            <a:pPr marL="64008" indent="0">
              <a:buNone/>
            </a:pPr>
            <a:endParaRPr lang="en-US" dirty="0"/>
          </a:p>
          <a:p>
            <a:pPr marL="64008" indent="0">
              <a:buNone/>
            </a:pPr>
            <a:r>
              <a:rPr lang="en-US" sz="4400" b="1" dirty="0"/>
              <a:t>BEYOND</a:t>
            </a:r>
          </a:p>
          <a:p>
            <a:pPr marL="64008" indent="0">
              <a:buNone/>
            </a:pPr>
            <a:endParaRPr lang="en-US" sz="4400" b="1" dirty="0"/>
          </a:p>
          <a:p>
            <a:pPr marL="64008" indent="0">
              <a:buNone/>
            </a:pPr>
            <a:r>
              <a:rPr lang="en-US" sz="5400" b="1" u="sng" dirty="0"/>
              <a:t>A</a:t>
            </a:r>
            <a:r>
              <a:rPr lang="en-US" sz="4400" b="1" dirty="0"/>
              <a:t> </a:t>
            </a:r>
          </a:p>
          <a:p>
            <a:pPr marL="64008" indent="0">
              <a:buNone/>
            </a:pPr>
            <a:endParaRPr lang="en-US" sz="4400" b="1" dirty="0"/>
          </a:p>
          <a:p>
            <a:pPr marL="64008" indent="0">
              <a:buNone/>
            </a:pPr>
            <a:r>
              <a:rPr lang="en-US" sz="4400" b="1" dirty="0"/>
              <a:t>REASONABLE</a:t>
            </a:r>
          </a:p>
          <a:p>
            <a:pPr marL="64008" indent="0">
              <a:buNone/>
            </a:pPr>
            <a:endParaRPr lang="en-US" sz="4400" b="1" dirty="0"/>
          </a:p>
          <a:p>
            <a:pPr marL="64008" indent="0">
              <a:buNone/>
            </a:pPr>
            <a:r>
              <a:rPr lang="en-US" sz="4400" b="1" dirty="0"/>
              <a:t>DOUBT</a:t>
            </a:r>
          </a:p>
        </p:txBody>
      </p:sp>
    </p:spTree>
    <p:extLst>
      <p:ext uri="{BB962C8B-B14F-4D97-AF65-F5344CB8AC3E}">
        <p14:creationId xmlns:p14="http://schemas.microsoft.com/office/powerpoint/2010/main" val="534023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8F38-FD32-41E2-AB30-117375A1295E}"/>
              </a:ext>
            </a:extLst>
          </p:cNvPr>
          <p:cNvSpPr>
            <a:spLocks noGrp="1"/>
          </p:cNvSpPr>
          <p:nvPr>
            <p:ph type="title"/>
          </p:nvPr>
        </p:nvSpPr>
        <p:spPr>
          <a:xfrm>
            <a:off x="152400" y="1066800"/>
            <a:ext cx="8839200" cy="3047018"/>
          </a:xfrm>
        </p:spPr>
        <p:txBody>
          <a:bodyPr>
            <a:noAutofit/>
          </a:bodyPr>
          <a:lstStyle/>
          <a:p>
            <a:pPr algn="ctr"/>
            <a:br>
              <a:rPr lang="en-US" sz="7200" b="1" dirty="0"/>
            </a:br>
            <a:r>
              <a:rPr lang="en-US" sz="7200" b="1" dirty="0"/>
              <a:t>ONLY GUILTY IF</a:t>
            </a:r>
            <a:br>
              <a:rPr lang="en-US" sz="9600" b="1" dirty="0"/>
            </a:br>
            <a:r>
              <a:rPr lang="en-US" sz="10000" b="1" dirty="0"/>
              <a:t>UNANIMOUS</a:t>
            </a:r>
            <a:br>
              <a:rPr lang="en-US" sz="10000" b="1" dirty="0"/>
            </a:br>
            <a:r>
              <a:rPr lang="en-US" sz="4800" b="1" dirty="0"/>
              <a:t>&amp;</a:t>
            </a:r>
            <a:br>
              <a:rPr lang="en-US" sz="10000" b="1" dirty="0"/>
            </a:br>
            <a:r>
              <a:rPr lang="en-US" sz="6600" b="1" dirty="0"/>
              <a:t>BEYOND </a:t>
            </a:r>
            <a:r>
              <a:rPr lang="en-US" sz="6600" b="1" u="sng" dirty="0"/>
              <a:t>A</a:t>
            </a:r>
            <a:r>
              <a:rPr lang="en-US" sz="6600" b="1" dirty="0"/>
              <a:t> REASONABLE DOUBT</a:t>
            </a:r>
          </a:p>
        </p:txBody>
      </p:sp>
      <p:sp>
        <p:nvSpPr>
          <p:cNvPr id="3" name="Content Placeholder 2">
            <a:extLst>
              <a:ext uri="{FF2B5EF4-FFF2-40B4-BE49-F238E27FC236}">
                <a16:creationId xmlns:a16="http://schemas.microsoft.com/office/drawing/2014/main" id="{336D2026-0922-439C-95B7-331CF1739144}"/>
              </a:ext>
            </a:extLst>
          </p:cNvPr>
          <p:cNvSpPr>
            <a:spLocks noGrp="1"/>
          </p:cNvSpPr>
          <p:nvPr>
            <p:ph idx="1"/>
          </p:nvPr>
        </p:nvSpPr>
        <p:spPr>
          <a:xfrm>
            <a:off x="457200" y="6172200"/>
            <a:ext cx="8229600" cy="282608"/>
          </a:xfrm>
        </p:spPr>
        <p:txBody>
          <a:bodyPr>
            <a:normAutofit fontScale="47500" lnSpcReduction="20000"/>
          </a:bodyPr>
          <a:lstStyle/>
          <a:p>
            <a:endParaRPr lang="en-US" dirty="0"/>
          </a:p>
        </p:txBody>
      </p:sp>
    </p:spTree>
    <p:extLst>
      <p:ext uri="{BB962C8B-B14F-4D97-AF65-F5344CB8AC3E}">
        <p14:creationId xmlns:p14="http://schemas.microsoft.com/office/powerpoint/2010/main" val="1038045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AD71-6079-4257-8A8E-A51B75A90F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EE6ABF-5D30-4034-833D-B6B7C939FE83}"/>
              </a:ext>
            </a:extLst>
          </p:cNvPr>
          <p:cNvSpPr>
            <a:spLocks noGrp="1"/>
          </p:cNvSpPr>
          <p:nvPr>
            <p:ph idx="1"/>
          </p:nvPr>
        </p:nvSpPr>
        <p:spPr>
          <a:xfrm>
            <a:off x="457200" y="1143000"/>
            <a:ext cx="8229600" cy="4572000"/>
          </a:xfrm>
        </p:spPr>
        <p:txBody>
          <a:bodyPr>
            <a:normAutofit/>
          </a:bodyPr>
          <a:lstStyle/>
          <a:p>
            <a:pPr marL="64008" indent="0" algn="ctr">
              <a:buNone/>
            </a:pPr>
            <a:r>
              <a:rPr lang="en-US" sz="8000" b="1" dirty="0"/>
              <a:t>11 NOT GUILTY</a:t>
            </a:r>
          </a:p>
          <a:p>
            <a:pPr marL="64008" indent="0" algn="ctr">
              <a:buNone/>
            </a:pPr>
            <a:endParaRPr lang="en-US" sz="8000" b="1" dirty="0"/>
          </a:p>
          <a:p>
            <a:pPr marL="64008" indent="0" algn="ctr">
              <a:buNone/>
            </a:pPr>
            <a:r>
              <a:rPr lang="en-US" sz="8000" b="1" dirty="0"/>
              <a:t>1 GUILTY</a:t>
            </a:r>
          </a:p>
        </p:txBody>
      </p:sp>
    </p:spTree>
    <p:extLst>
      <p:ext uri="{BB962C8B-B14F-4D97-AF65-F5344CB8AC3E}">
        <p14:creationId xmlns:p14="http://schemas.microsoft.com/office/powerpoint/2010/main" val="80172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AD71-6079-4257-8A8E-A51B75A90F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EE6ABF-5D30-4034-833D-B6B7C939FE83}"/>
              </a:ext>
            </a:extLst>
          </p:cNvPr>
          <p:cNvSpPr>
            <a:spLocks noGrp="1"/>
          </p:cNvSpPr>
          <p:nvPr>
            <p:ph idx="1"/>
          </p:nvPr>
        </p:nvSpPr>
        <p:spPr>
          <a:xfrm>
            <a:off x="457200" y="1143000"/>
            <a:ext cx="8229600" cy="4572000"/>
          </a:xfrm>
        </p:spPr>
        <p:txBody>
          <a:bodyPr>
            <a:normAutofit/>
          </a:bodyPr>
          <a:lstStyle/>
          <a:p>
            <a:pPr marL="64008" indent="0" algn="ctr">
              <a:buNone/>
            </a:pPr>
            <a:r>
              <a:rPr lang="en-US" sz="8000" b="1" dirty="0"/>
              <a:t>6 NOT GUILTY</a:t>
            </a:r>
          </a:p>
          <a:p>
            <a:pPr marL="64008" indent="0" algn="ctr">
              <a:buNone/>
            </a:pPr>
            <a:endParaRPr lang="en-US" sz="8000" b="1" dirty="0"/>
          </a:p>
          <a:p>
            <a:pPr marL="64008" indent="0" algn="ctr">
              <a:buNone/>
            </a:pPr>
            <a:r>
              <a:rPr lang="en-US" sz="8000" b="1" dirty="0"/>
              <a:t>6 GUILTY</a:t>
            </a:r>
          </a:p>
        </p:txBody>
      </p:sp>
    </p:spTree>
    <p:extLst>
      <p:ext uri="{BB962C8B-B14F-4D97-AF65-F5344CB8AC3E}">
        <p14:creationId xmlns:p14="http://schemas.microsoft.com/office/powerpoint/2010/main" val="1945111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AD71-6079-4257-8A8E-A51B75A90F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EE6ABF-5D30-4034-833D-B6B7C939FE83}"/>
              </a:ext>
            </a:extLst>
          </p:cNvPr>
          <p:cNvSpPr>
            <a:spLocks noGrp="1"/>
          </p:cNvSpPr>
          <p:nvPr>
            <p:ph idx="1"/>
          </p:nvPr>
        </p:nvSpPr>
        <p:spPr>
          <a:xfrm>
            <a:off x="457200" y="1143000"/>
            <a:ext cx="8229600" cy="4572000"/>
          </a:xfrm>
        </p:spPr>
        <p:txBody>
          <a:bodyPr>
            <a:normAutofit/>
          </a:bodyPr>
          <a:lstStyle/>
          <a:p>
            <a:pPr marL="64008" indent="0" algn="ctr">
              <a:buNone/>
            </a:pPr>
            <a:r>
              <a:rPr lang="en-US" sz="8000" b="1" dirty="0"/>
              <a:t>1 NOT GUILTY</a:t>
            </a:r>
          </a:p>
          <a:p>
            <a:pPr marL="64008" indent="0" algn="ctr">
              <a:buNone/>
            </a:pPr>
            <a:endParaRPr lang="en-US" sz="8000" b="1" dirty="0"/>
          </a:p>
          <a:p>
            <a:pPr marL="64008" indent="0" algn="ctr">
              <a:buNone/>
            </a:pPr>
            <a:r>
              <a:rPr lang="en-US" sz="8000" b="1" dirty="0"/>
              <a:t>11 GUILTY</a:t>
            </a:r>
          </a:p>
        </p:txBody>
      </p:sp>
    </p:spTree>
    <p:extLst>
      <p:ext uri="{BB962C8B-B14F-4D97-AF65-F5344CB8AC3E}">
        <p14:creationId xmlns:p14="http://schemas.microsoft.com/office/powerpoint/2010/main" val="3438678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83913-9AC8-4B29-5957-0EF6E54795E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B0887C-2B91-B8D9-9470-D5F31DA2E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62325" cy="4488877"/>
          </a:xfrm>
          <a:prstGeom prst="rect">
            <a:avLst/>
          </a:prstGeom>
        </p:spPr>
      </p:pic>
      <p:pic>
        <p:nvPicPr>
          <p:cNvPr id="5" name="Picture 4">
            <a:extLst>
              <a:ext uri="{FF2B5EF4-FFF2-40B4-BE49-F238E27FC236}">
                <a16:creationId xmlns:a16="http://schemas.microsoft.com/office/drawing/2014/main" id="{B7FFE20F-E833-4008-5176-0477519DE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195522"/>
            <a:ext cx="6477000" cy="3643312"/>
          </a:xfrm>
          <a:prstGeom prst="rect">
            <a:avLst/>
          </a:prstGeom>
        </p:spPr>
      </p:pic>
      <p:pic>
        <p:nvPicPr>
          <p:cNvPr id="7" name="Picture 6">
            <a:extLst>
              <a:ext uri="{FF2B5EF4-FFF2-40B4-BE49-F238E27FC236}">
                <a16:creationId xmlns:a16="http://schemas.microsoft.com/office/drawing/2014/main" id="{0A603969-EA24-89E6-E302-2EDAF112B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4663" y="-104804"/>
            <a:ext cx="2667000" cy="4096276"/>
          </a:xfrm>
          <a:prstGeom prst="rect">
            <a:avLst/>
          </a:prstGeom>
        </p:spPr>
      </p:pic>
    </p:spTree>
    <p:extLst>
      <p:ext uri="{BB962C8B-B14F-4D97-AF65-F5344CB8AC3E}">
        <p14:creationId xmlns:p14="http://schemas.microsoft.com/office/powerpoint/2010/main" val="99125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16E92-CDDC-8D33-D45B-981DFEF21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BB9C3-E380-699B-3A3F-E09E47B630B0}"/>
              </a:ext>
            </a:extLst>
          </p:cNvPr>
          <p:cNvSpPr>
            <a:spLocks noGrp="1"/>
          </p:cNvSpPr>
          <p:nvPr>
            <p:ph type="title"/>
          </p:nvPr>
        </p:nvSpPr>
        <p:spPr>
          <a:xfrm>
            <a:off x="457200" y="48768"/>
            <a:ext cx="8229600" cy="1399032"/>
          </a:xfrm>
        </p:spPr>
        <p:txBody>
          <a:bodyPr>
            <a:normAutofit/>
          </a:bodyPr>
          <a:lstStyle/>
          <a:p>
            <a:r>
              <a:rPr lang="en-US" sz="5400" b="1" dirty="0"/>
              <a:t>1.  GET ALL THE VIDEOS</a:t>
            </a:r>
          </a:p>
        </p:txBody>
      </p:sp>
      <p:sp>
        <p:nvSpPr>
          <p:cNvPr id="3" name="Content Placeholder 2">
            <a:extLst>
              <a:ext uri="{FF2B5EF4-FFF2-40B4-BE49-F238E27FC236}">
                <a16:creationId xmlns:a16="http://schemas.microsoft.com/office/drawing/2014/main" id="{F608AE17-0584-F856-BB56-0FE84C9015FC}"/>
              </a:ext>
            </a:extLst>
          </p:cNvPr>
          <p:cNvSpPr>
            <a:spLocks noGrp="1"/>
          </p:cNvSpPr>
          <p:nvPr>
            <p:ph idx="1"/>
          </p:nvPr>
        </p:nvSpPr>
        <p:spPr>
          <a:xfrm>
            <a:off x="457200" y="1447800"/>
            <a:ext cx="8229600" cy="5181600"/>
          </a:xfrm>
        </p:spPr>
        <p:txBody>
          <a:bodyPr>
            <a:noAutofit/>
          </a:bodyPr>
          <a:lstStyle/>
          <a:p>
            <a:r>
              <a:rPr lang="en-US" sz="2000" dirty="0"/>
              <a:t>Colorado Rules of Criminal Procedure16</a:t>
            </a:r>
          </a:p>
          <a:p>
            <a:pPr marL="64008" indent="0" fontAlgn="auto">
              <a:buNone/>
            </a:pPr>
            <a:r>
              <a:rPr lang="en-US" sz="1600" b="1" dirty="0"/>
              <a:t>(a) Prosecutor's Obligations.</a:t>
            </a:r>
            <a:endParaRPr lang="en-US" sz="1600" dirty="0"/>
          </a:p>
          <a:p>
            <a:pPr marL="64008" indent="0" fontAlgn="auto">
              <a:buNone/>
            </a:pPr>
            <a:r>
              <a:rPr lang="en-US" sz="1600" dirty="0"/>
              <a:t>(1) The prosecuting attorney shall make available to the defense the following material and information which is within the possession or control of the prosecuting attorney, and shall provide duplicates upon request, and concerning the pending case:</a:t>
            </a:r>
          </a:p>
          <a:p>
            <a:pPr marL="64008" indent="0" fontAlgn="auto">
              <a:buNone/>
            </a:pPr>
            <a:r>
              <a:rPr lang="en-US" sz="1600" dirty="0"/>
              <a:t>	(I) Police, arrest and crime or offense reports, including statements of all witnesses;</a:t>
            </a:r>
          </a:p>
          <a:p>
            <a:pPr marL="64008" indent="0" fontAlgn="auto">
              <a:buNone/>
            </a:pPr>
            <a:r>
              <a:rPr lang="en-US" sz="1600" dirty="0"/>
              <a:t>	(IV) Any books, papers, documents, photographs </a:t>
            </a:r>
            <a:r>
              <a:rPr lang="en-US" sz="1600" b="1" u="sng" dirty="0"/>
              <a:t>or tangible objects </a:t>
            </a:r>
            <a:r>
              <a:rPr lang="en-US" sz="1600" dirty="0"/>
              <a:t>held as evidence in connection with the case;</a:t>
            </a:r>
          </a:p>
          <a:p>
            <a:pPr marL="64008" indent="0" fontAlgn="auto">
              <a:buNone/>
            </a:pPr>
            <a:r>
              <a:rPr lang="en-US" sz="1600" dirty="0"/>
              <a:t>	(VI) </a:t>
            </a:r>
            <a:r>
              <a:rPr lang="en-US" sz="1600" b="1" dirty="0"/>
              <a:t>All tapes </a:t>
            </a:r>
            <a:r>
              <a:rPr lang="en-US" sz="1600" dirty="0"/>
              <a:t>and transcripts of any electronic surveillance (including wiretaps) </a:t>
            </a:r>
            <a:r>
              <a:rPr lang="en-US" sz="1600" b="1" dirty="0"/>
              <a:t>of conversations involving the accused, any codefendant or witness in the case;</a:t>
            </a:r>
          </a:p>
          <a:p>
            <a:pPr marL="64008" indent="0" fontAlgn="auto">
              <a:buNone/>
            </a:pPr>
            <a:r>
              <a:rPr lang="en-US" sz="1600" dirty="0"/>
              <a:t>	(VIII) Any written </a:t>
            </a:r>
            <a:r>
              <a:rPr lang="en-US" sz="1600" b="1" dirty="0"/>
              <a:t>or recorded statements of the accused or of a codefendant, and the substance of any oral statements </a:t>
            </a:r>
            <a:r>
              <a:rPr lang="en-US" sz="1600" dirty="0"/>
              <a:t>made to the police or prosecution by the accused or by a codefendant, if the trial is to be a joint one.</a:t>
            </a:r>
          </a:p>
        </p:txBody>
      </p:sp>
    </p:spTree>
    <p:extLst>
      <p:ext uri="{BB962C8B-B14F-4D97-AF65-F5344CB8AC3E}">
        <p14:creationId xmlns:p14="http://schemas.microsoft.com/office/powerpoint/2010/main" val="2019484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5E057-132D-BFDE-9B8B-40AC378A7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44EAE-2F8F-3541-8279-61730F156A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DD8E5E-E715-3799-8AD8-A0273E51BE64}"/>
              </a:ext>
            </a:extLst>
          </p:cNvPr>
          <p:cNvSpPr>
            <a:spLocks noGrp="1"/>
          </p:cNvSpPr>
          <p:nvPr>
            <p:ph idx="1"/>
          </p:nvPr>
        </p:nvSpPr>
        <p:spPr>
          <a:xfrm>
            <a:off x="457200" y="1143000"/>
            <a:ext cx="8229600" cy="4572000"/>
          </a:xfrm>
        </p:spPr>
        <p:txBody>
          <a:bodyPr>
            <a:normAutofit/>
          </a:bodyPr>
          <a:lstStyle/>
          <a:p>
            <a:pPr marL="64008" indent="0" algn="ctr">
              <a:buNone/>
            </a:pPr>
            <a:r>
              <a:rPr lang="en-US" sz="8000" b="1" dirty="0"/>
              <a:t>1 NOT GUILTY</a:t>
            </a:r>
          </a:p>
          <a:p>
            <a:pPr marL="64008" indent="0" algn="ctr">
              <a:buNone/>
            </a:pPr>
            <a:endParaRPr lang="en-US" sz="8000" b="1" dirty="0"/>
          </a:p>
          <a:p>
            <a:pPr marL="64008" indent="0" algn="ctr">
              <a:buNone/>
            </a:pPr>
            <a:r>
              <a:rPr lang="en-US" sz="8000" b="1" dirty="0"/>
              <a:t>11 GUILTY</a:t>
            </a:r>
          </a:p>
        </p:txBody>
      </p:sp>
    </p:spTree>
    <p:extLst>
      <p:ext uri="{BB962C8B-B14F-4D97-AF65-F5344CB8AC3E}">
        <p14:creationId xmlns:p14="http://schemas.microsoft.com/office/powerpoint/2010/main" val="3852552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322C2-3C7A-B45E-1278-77EBD5C55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D5299-F612-8C9A-4783-98E1D978CEF1}"/>
              </a:ext>
            </a:extLst>
          </p:cNvPr>
          <p:cNvSpPr>
            <a:spLocks noGrp="1"/>
          </p:cNvSpPr>
          <p:nvPr>
            <p:ph type="title"/>
          </p:nvPr>
        </p:nvSpPr>
        <p:spPr>
          <a:xfrm>
            <a:off x="152400" y="1066800"/>
            <a:ext cx="8839200" cy="3047018"/>
          </a:xfrm>
        </p:spPr>
        <p:txBody>
          <a:bodyPr>
            <a:noAutofit/>
          </a:bodyPr>
          <a:lstStyle/>
          <a:p>
            <a:pPr algn="ctr"/>
            <a:br>
              <a:rPr lang="en-US" sz="7200" b="1" dirty="0"/>
            </a:br>
            <a:r>
              <a:rPr lang="en-US" sz="7200" b="1" dirty="0"/>
              <a:t>ONLY GUILTY IF</a:t>
            </a:r>
            <a:br>
              <a:rPr lang="en-US" sz="9600" b="1" dirty="0"/>
            </a:br>
            <a:r>
              <a:rPr lang="en-US" sz="8000" b="1" dirty="0"/>
              <a:t>UNANIMOUS</a:t>
            </a:r>
            <a:br>
              <a:rPr lang="en-US" sz="10000" b="1" dirty="0"/>
            </a:br>
            <a:r>
              <a:rPr lang="en-US" sz="4800" b="1" dirty="0"/>
              <a:t>&amp;</a:t>
            </a:r>
            <a:br>
              <a:rPr lang="en-US" sz="10000" b="1" dirty="0"/>
            </a:br>
            <a:r>
              <a:rPr lang="en-US" sz="6600" b="1" dirty="0"/>
              <a:t>BEYOND </a:t>
            </a:r>
            <a:r>
              <a:rPr lang="en-US" sz="6600" b="1" u="sng" dirty="0"/>
              <a:t>A</a:t>
            </a:r>
            <a:r>
              <a:rPr lang="en-US" sz="6600" b="1" dirty="0"/>
              <a:t> REASONABLE DOUBT</a:t>
            </a:r>
          </a:p>
        </p:txBody>
      </p:sp>
      <p:sp>
        <p:nvSpPr>
          <p:cNvPr id="3" name="Content Placeholder 2">
            <a:extLst>
              <a:ext uri="{FF2B5EF4-FFF2-40B4-BE49-F238E27FC236}">
                <a16:creationId xmlns:a16="http://schemas.microsoft.com/office/drawing/2014/main" id="{71B5115C-DE0A-A330-ACF7-DE344BEE29AD}"/>
              </a:ext>
            </a:extLst>
          </p:cNvPr>
          <p:cNvSpPr>
            <a:spLocks noGrp="1"/>
          </p:cNvSpPr>
          <p:nvPr>
            <p:ph idx="1"/>
          </p:nvPr>
        </p:nvSpPr>
        <p:spPr>
          <a:xfrm>
            <a:off x="457200" y="6172200"/>
            <a:ext cx="8229600" cy="282608"/>
          </a:xfrm>
        </p:spPr>
        <p:txBody>
          <a:bodyPr>
            <a:normAutofit fontScale="47500" lnSpcReduction="20000"/>
          </a:bodyPr>
          <a:lstStyle/>
          <a:p>
            <a:endParaRPr lang="en-US" dirty="0"/>
          </a:p>
        </p:txBody>
      </p:sp>
    </p:spTree>
    <p:extLst>
      <p:ext uri="{BB962C8B-B14F-4D97-AF65-F5344CB8AC3E}">
        <p14:creationId xmlns:p14="http://schemas.microsoft.com/office/powerpoint/2010/main" val="3615192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JURY SERVICE</a:t>
            </a:r>
          </a:p>
        </p:txBody>
      </p:sp>
      <p:pic>
        <p:nvPicPr>
          <p:cNvPr id="4" name="Content Placeholder 3" descr="empty jury.png"/>
          <p:cNvPicPr>
            <a:picLocks noGrp="1" noChangeAspect="1"/>
          </p:cNvPicPr>
          <p:nvPr>
            <p:ph idx="1"/>
          </p:nvPr>
        </p:nvPicPr>
        <p:blipFill>
          <a:blip r:embed="rId2" cstate="print"/>
          <a:stretch>
            <a:fillRect/>
          </a:stretch>
        </p:blipFill>
        <p:spPr>
          <a:xfrm>
            <a:off x="1066800" y="3962401"/>
            <a:ext cx="7147880" cy="2895600"/>
          </a:xfrm>
        </p:spPr>
      </p:pic>
      <p:pic>
        <p:nvPicPr>
          <p:cNvPr id="5" name="Picture 4" descr="gavel.jpg"/>
          <p:cNvPicPr>
            <a:picLocks noChangeAspect="1"/>
          </p:cNvPicPr>
          <p:nvPr/>
        </p:nvPicPr>
        <p:blipFill>
          <a:blip r:embed="rId3" cstate="print"/>
          <a:stretch>
            <a:fillRect/>
          </a:stretch>
        </p:blipFill>
        <p:spPr>
          <a:xfrm>
            <a:off x="5181600" y="1981200"/>
            <a:ext cx="2971800" cy="1875817"/>
          </a:xfrm>
          <a:prstGeom prst="rect">
            <a:avLst/>
          </a:prstGeom>
        </p:spPr>
      </p:pic>
      <p:pic>
        <p:nvPicPr>
          <p:cNvPr id="6" name="Picture 5" descr="Jury.jpg"/>
          <p:cNvPicPr>
            <a:picLocks noChangeAspect="1"/>
          </p:cNvPicPr>
          <p:nvPr/>
        </p:nvPicPr>
        <p:blipFill>
          <a:blip r:embed="rId4" cstate="print"/>
          <a:stretch>
            <a:fillRect/>
          </a:stretch>
        </p:blipFill>
        <p:spPr>
          <a:xfrm>
            <a:off x="1143000" y="1981200"/>
            <a:ext cx="3200400" cy="192024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t>QUESTIONS???</a:t>
            </a:r>
            <a:br>
              <a:rPr lang="en-US" b="1" dirty="0"/>
            </a:br>
            <a:r>
              <a:rPr lang="en-US" sz="3100" b="1" dirty="0">
                <a:hlinkClick r:id="rId2"/>
              </a:rPr>
              <a:t>mark@thecoloradotrialattorney.com</a:t>
            </a:r>
            <a:br>
              <a:rPr lang="en-US" sz="3100" b="1" dirty="0"/>
            </a:br>
            <a:r>
              <a:rPr lang="en-US" sz="3100" b="1" dirty="0"/>
              <a:t>cell: (832) 654-3058</a:t>
            </a:r>
          </a:p>
        </p:txBody>
      </p:sp>
      <p:pic>
        <p:nvPicPr>
          <p:cNvPr id="4" name="Content Placeholder 3" descr="ThLF-Logo_aggresive (3).jpg"/>
          <p:cNvPicPr>
            <a:picLocks noGrp="1" noChangeAspect="1"/>
          </p:cNvPicPr>
          <p:nvPr>
            <p:ph idx="1"/>
          </p:nvPr>
        </p:nvPicPr>
        <p:blipFill>
          <a:blip r:embed="rId3" cstate="print"/>
          <a:stretch>
            <a:fillRect/>
          </a:stretch>
        </p:blipFill>
        <p:spPr>
          <a:xfrm>
            <a:off x="2042807" y="2743200"/>
            <a:ext cx="5058386" cy="373379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A293-1F27-223A-B14A-3D20B521E98F}"/>
            </a:ext>
          </a:extLst>
        </p:cNvPr>
        <p:cNvGrpSpPr/>
        <p:nvPr/>
      </p:nvGrpSpPr>
      <p:grpSpPr>
        <a:xfrm>
          <a:off x="0" y="0"/>
          <a:ext cx="0" cy="0"/>
          <a:chOff x="0" y="0"/>
          <a:chExt cx="0" cy="0"/>
        </a:xfrm>
      </p:grpSpPr>
      <p:sp>
        <p:nvSpPr>
          <p:cNvPr id="129" name="TextShape 1">
            <a:extLst>
              <a:ext uri="{FF2B5EF4-FFF2-40B4-BE49-F238E27FC236}">
                <a16:creationId xmlns:a16="http://schemas.microsoft.com/office/drawing/2014/main" id="{DEE19609-3535-FA8C-B4F9-BC2CB4AE3B25}"/>
              </a:ext>
            </a:extLst>
          </p:cNvPr>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a:extLst>
              <a:ext uri="{FF2B5EF4-FFF2-40B4-BE49-F238E27FC236}">
                <a16:creationId xmlns:a16="http://schemas.microsoft.com/office/drawing/2014/main" id="{354C95FE-FA8D-4133-97C0-C96586D58F65}"/>
              </a:ext>
            </a:extLst>
          </p:cNvPr>
          <p:cNvSpPr txBox="1"/>
          <p:nvPr/>
        </p:nvSpPr>
        <p:spPr>
          <a:xfrm>
            <a:off x="457200" y="304800"/>
            <a:ext cx="8229240" cy="6149640"/>
          </a:xfrm>
          <a:prstGeom prst="rect">
            <a:avLst/>
          </a:prstGeom>
          <a:noFill/>
          <a:ln>
            <a:noFill/>
          </a:ln>
        </p:spPr>
        <p:txBody>
          <a:bodyPr/>
          <a:lstStyle/>
          <a:p>
            <a:pPr marL="64080" algn="ctr">
              <a:lnSpc>
                <a:spcPct val="100000"/>
              </a:lnSpc>
            </a:pPr>
            <a:r>
              <a:rPr lang="en-US" sz="8800" b="1" strike="noStrike" spc="-1" dirty="0">
                <a:uFill>
                  <a:solidFill>
                    <a:srgbClr val="FFFFFF"/>
                  </a:solidFill>
                </a:uFill>
                <a:latin typeface="Arial"/>
              </a:rPr>
              <a:t>2.</a:t>
            </a:r>
          </a:p>
          <a:p>
            <a:pPr marL="64080" algn="ctr">
              <a:lnSpc>
                <a:spcPct val="100000"/>
              </a:lnSpc>
            </a:pPr>
            <a:r>
              <a:rPr lang="en-US" sz="8800" b="1" strike="noStrike" spc="-1" dirty="0">
                <a:uFill>
                  <a:solidFill>
                    <a:srgbClr val="FFFFFF"/>
                  </a:solidFill>
                </a:uFill>
                <a:latin typeface="Arial"/>
              </a:rPr>
              <a:t>5ng</a:t>
            </a:r>
          </a:p>
          <a:p>
            <a:pPr marL="64080" algn="ctr">
              <a:lnSpc>
                <a:spcPct val="100000"/>
              </a:lnSpc>
            </a:pPr>
            <a:r>
              <a:rPr lang="en-US" sz="8800" b="1" spc="-1" dirty="0">
                <a:uFill>
                  <a:solidFill>
                    <a:srgbClr val="FFFFFF"/>
                  </a:solidFill>
                </a:uFill>
                <a:latin typeface="Arial"/>
              </a:rPr>
              <a:t>Of</a:t>
            </a:r>
          </a:p>
          <a:p>
            <a:pPr marL="64080" algn="ctr">
              <a:lnSpc>
                <a:spcPct val="100000"/>
              </a:lnSpc>
            </a:pPr>
            <a:r>
              <a:rPr lang="en-US" sz="8800" b="1" spc="-1" dirty="0">
                <a:uFill>
                  <a:solidFill>
                    <a:srgbClr val="FFFFFF"/>
                  </a:solidFill>
                </a:uFill>
                <a:latin typeface="Arial"/>
              </a:rPr>
              <a:t>Delta-9 THC</a:t>
            </a:r>
            <a:endParaRPr lang="en-US" sz="3200" b="1" spc="-1" dirty="0">
              <a:uFill>
                <a:solidFill>
                  <a:srgbClr val="FFFFFF"/>
                </a:solidFill>
              </a:uFill>
              <a:latin typeface="Calibri"/>
            </a:endParaRPr>
          </a:p>
        </p:txBody>
      </p:sp>
    </p:spTree>
    <p:extLst>
      <p:ext uri="{BB962C8B-B14F-4D97-AF65-F5344CB8AC3E}">
        <p14:creationId xmlns:p14="http://schemas.microsoft.com/office/powerpoint/2010/main" val="305493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6AC24-9404-00C4-50B1-EFA4F8C6A8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A0186-481C-8EF2-0E7D-4DB1F0304ED8}"/>
              </a:ext>
            </a:extLst>
          </p:cNvPr>
          <p:cNvSpPr>
            <a:spLocks noGrp="1"/>
          </p:cNvSpPr>
          <p:nvPr>
            <p:ph type="title"/>
          </p:nvPr>
        </p:nvSpPr>
        <p:spPr/>
        <p:txBody>
          <a:bodyPr>
            <a:normAutofit/>
          </a:bodyPr>
          <a:lstStyle/>
          <a:p>
            <a:r>
              <a:rPr lang="en-US" sz="5400" b="1" dirty="0"/>
              <a:t>2. &gt;5ng of Delta-9 THC</a:t>
            </a:r>
          </a:p>
        </p:txBody>
      </p:sp>
      <p:sp>
        <p:nvSpPr>
          <p:cNvPr id="3" name="Content Placeholder 2">
            <a:extLst>
              <a:ext uri="{FF2B5EF4-FFF2-40B4-BE49-F238E27FC236}">
                <a16:creationId xmlns:a16="http://schemas.microsoft.com/office/drawing/2014/main" id="{A0D3EC01-75C1-421B-6221-FE449047EE37}"/>
              </a:ext>
            </a:extLst>
          </p:cNvPr>
          <p:cNvSpPr>
            <a:spLocks noGrp="1"/>
          </p:cNvSpPr>
          <p:nvPr>
            <p:ph idx="1"/>
          </p:nvPr>
        </p:nvSpPr>
        <p:spPr>
          <a:xfrm>
            <a:off x="457200" y="1600200"/>
            <a:ext cx="8229600" cy="5257800"/>
          </a:xfrm>
        </p:spPr>
        <p:txBody>
          <a:bodyPr>
            <a:normAutofit/>
          </a:bodyPr>
          <a:lstStyle/>
          <a:p>
            <a:r>
              <a:rPr lang="en-US" dirty="0"/>
              <a:t>CRS § 42-4-1301 (6)(a)(IV) </a:t>
            </a:r>
          </a:p>
          <a:p>
            <a:r>
              <a:rPr lang="en-US" dirty="0"/>
              <a:t>House Bill 13-1325 (May 28, 2013)</a:t>
            </a:r>
          </a:p>
          <a:p>
            <a:r>
              <a:rPr lang="en-US" dirty="0"/>
              <a:t>(IV) If at such time the driver's blood contained </a:t>
            </a:r>
            <a:r>
              <a:rPr lang="en-US" b="1" dirty="0"/>
              <a:t>five nanograms or more </a:t>
            </a:r>
            <a:r>
              <a:rPr lang="en-US" dirty="0"/>
              <a:t>of delta 9-tetrahydrocannabinol per milliliter in whole blood, as shown by analysis of the defendant's blood, such fact gives rise to a </a:t>
            </a:r>
            <a:r>
              <a:rPr lang="en-US" b="1" u="sng" dirty="0"/>
              <a:t>permissible inference </a:t>
            </a:r>
            <a:r>
              <a:rPr lang="en-US" b="1" dirty="0"/>
              <a:t>that the defendant was under the influence of one or more drugs.</a:t>
            </a:r>
          </a:p>
        </p:txBody>
      </p:sp>
    </p:spTree>
    <p:extLst>
      <p:ext uri="{BB962C8B-B14F-4D97-AF65-F5344CB8AC3E}">
        <p14:creationId xmlns:p14="http://schemas.microsoft.com/office/powerpoint/2010/main" val="30981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65D06-145D-725C-D9C5-664E60B37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60131-5540-DAAF-0F0B-DA0A9621EA6F}"/>
              </a:ext>
            </a:extLst>
          </p:cNvPr>
          <p:cNvSpPr>
            <a:spLocks noGrp="1"/>
          </p:cNvSpPr>
          <p:nvPr>
            <p:ph type="title"/>
          </p:nvPr>
        </p:nvSpPr>
        <p:spPr/>
        <p:txBody>
          <a:bodyPr>
            <a:normAutofit/>
          </a:bodyPr>
          <a:lstStyle/>
          <a:p>
            <a:r>
              <a:rPr lang="en-US" sz="5400" b="1" dirty="0"/>
              <a:t>2. &gt;5ng of Delta-9 THC</a:t>
            </a:r>
          </a:p>
        </p:txBody>
      </p:sp>
      <p:sp>
        <p:nvSpPr>
          <p:cNvPr id="3" name="Content Placeholder 2">
            <a:extLst>
              <a:ext uri="{FF2B5EF4-FFF2-40B4-BE49-F238E27FC236}">
                <a16:creationId xmlns:a16="http://schemas.microsoft.com/office/drawing/2014/main" id="{49589AE2-8EA7-71DF-DDF8-D3218D9D526E}"/>
              </a:ext>
            </a:extLst>
          </p:cNvPr>
          <p:cNvSpPr>
            <a:spLocks noGrp="1"/>
          </p:cNvSpPr>
          <p:nvPr>
            <p:ph idx="1"/>
          </p:nvPr>
        </p:nvSpPr>
        <p:spPr>
          <a:xfrm>
            <a:off x="457200" y="1600200"/>
            <a:ext cx="8229600" cy="5257800"/>
          </a:xfrm>
        </p:spPr>
        <p:txBody>
          <a:bodyPr>
            <a:normAutofit fontScale="62500" lnSpcReduction="20000"/>
          </a:bodyPr>
          <a:lstStyle/>
          <a:p>
            <a:r>
              <a:rPr lang="en-US" dirty="0"/>
              <a:t>PRESUMED v PRESUMPTIVE INFERENCE  (6)(a)(I-IV)</a:t>
            </a:r>
          </a:p>
          <a:p>
            <a:r>
              <a:rPr lang="en-US" dirty="0"/>
              <a:t>(a) …..DUI or DWAI, the defendant's BAC or drug content at the </a:t>
            </a:r>
            <a:r>
              <a:rPr lang="en-US" b="1" dirty="0"/>
              <a:t>time of the commission of the alleged offense </a:t>
            </a:r>
            <a:r>
              <a:rPr lang="en-US" dirty="0"/>
              <a:t>or within a reasonable time thereafter gives rise to the following </a:t>
            </a:r>
            <a:r>
              <a:rPr lang="en-US" b="1" dirty="0"/>
              <a:t>presumptions or inferences</a:t>
            </a:r>
            <a:r>
              <a:rPr lang="en-US" dirty="0"/>
              <a:t>:</a:t>
            </a:r>
          </a:p>
          <a:p>
            <a:r>
              <a:rPr lang="en-US" dirty="0"/>
              <a:t>(I) If at such time the defendant's BAC was </a:t>
            </a:r>
            <a:r>
              <a:rPr lang="en-US" b="1" dirty="0"/>
              <a:t>0.05 or less</a:t>
            </a:r>
            <a:r>
              <a:rPr lang="en-US" dirty="0"/>
              <a:t>, it shall be </a:t>
            </a:r>
            <a:r>
              <a:rPr lang="en-US" b="1" u="sng" dirty="0"/>
              <a:t>presumed</a:t>
            </a:r>
            <a:r>
              <a:rPr lang="en-US" dirty="0"/>
              <a:t> that the defendant was </a:t>
            </a:r>
            <a:r>
              <a:rPr lang="en-US" b="1" u="sng" dirty="0"/>
              <a:t>not under the influence </a:t>
            </a:r>
            <a:r>
              <a:rPr lang="en-US" dirty="0"/>
              <a:t>of alcohol and that the defendant's ability to operate a motor vehicle or vehicle was not impaired by the consumption of alcohol.</a:t>
            </a:r>
          </a:p>
          <a:p>
            <a:r>
              <a:rPr lang="en-US" dirty="0"/>
              <a:t>(II) If at such time the defendant's BAC was </a:t>
            </a:r>
            <a:r>
              <a:rPr lang="en-US" b="1" dirty="0"/>
              <a:t>in excess of 0.05 but less than 0.08</a:t>
            </a:r>
            <a:r>
              <a:rPr lang="en-US" dirty="0"/>
              <a:t>, such fact gives rise to the </a:t>
            </a:r>
            <a:r>
              <a:rPr lang="en-US" b="1" u="sng" dirty="0"/>
              <a:t>permissible inference </a:t>
            </a:r>
            <a:r>
              <a:rPr lang="en-US" b="1" dirty="0"/>
              <a:t>that the defendant's ability to operate a motor vehicle or vehicle was impaired </a:t>
            </a:r>
            <a:r>
              <a:rPr lang="en-US" dirty="0"/>
              <a:t>by the consumption of alcohol, and such fact may also be considered with other competent evidence in determining whether or not the defendant was under the influence of alcohol.</a:t>
            </a:r>
          </a:p>
          <a:p>
            <a:r>
              <a:rPr lang="en-US" dirty="0"/>
              <a:t>(III) If at such time the defendant's BAC was </a:t>
            </a:r>
            <a:r>
              <a:rPr lang="en-US" b="1" dirty="0"/>
              <a:t>0.08 or more</a:t>
            </a:r>
            <a:r>
              <a:rPr lang="en-US" dirty="0"/>
              <a:t>, such fact gives rise to the </a:t>
            </a:r>
            <a:r>
              <a:rPr lang="en-US" b="1" u="sng" dirty="0"/>
              <a:t>permissible inference </a:t>
            </a:r>
            <a:r>
              <a:rPr lang="en-US" dirty="0"/>
              <a:t>that the defendant was </a:t>
            </a:r>
            <a:r>
              <a:rPr lang="en-US" b="1" dirty="0"/>
              <a:t>under the influence of alcohol</a:t>
            </a:r>
            <a:r>
              <a:rPr lang="en-US" dirty="0"/>
              <a:t>.</a:t>
            </a:r>
          </a:p>
          <a:p>
            <a:r>
              <a:rPr lang="en-US" dirty="0"/>
              <a:t>(IV) If at such time the driver's blood contained </a:t>
            </a:r>
            <a:r>
              <a:rPr lang="en-US" b="1" dirty="0"/>
              <a:t>five nanograms</a:t>
            </a:r>
          </a:p>
        </p:txBody>
      </p:sp>
    </p:spTree>
    <p:extLst>
      <p:ext uri="{BB962C8B-B14F-4D97-AF65-F5344CB8AC3E}">
        <p14:creationId xmlns:p14="http://schemas.microsoft.com/office/powerpoint/2010/main" val="111881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440D2-93E2-804E-1DD0-18EB79CFE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B59D3-5E8B-F12C-C942-FDA58BF4DEEC}"/>
              </a:ext>
            </a:extLst>
          </p:cNvPr>
          <p:cNvSpPr>
            <a:spLocks noGrp="1"/>
          </p:cNvSpPr>
          <p:nvPr>
            <p:ph type="title"/>
          </p:nvPr>
        </p:nvSpPr>
        <p:spPr/>
        <p:txBody>
          <a:bodyPr>
            <a:normAutofit/>
          </a:bodyPr>
          <a:lstStyle/>
          <a:p>
            <a:r>
              <a:rPr lang="en-US" sz="5400" b="1" dirty="0"/>
              <a:t>2. CDOT 2025 Report</a:t>
            </a:r>
          </a:p>
        </p:txBody>
      </p:sp>
      <p:sp>
        <p:nvSpPr>
          <p:cNvPr id="3" name="Content Placeholder 2">
            <a:extLst>
              <a:ext uri="{FF2B5EF4-FFF2-40B4-BE49-F238E27FC236}">
                <a16:creationId xmlns:a16="http://schemas.microsoft.com/office/drawing/2014/main" id="{863F7E40-391D-2BF2-4E9F-16D6206DF7AE}"/>
              </a:ext>
            </a:extLst>
          </p:cNvPr>
          <p:cNvSpPr>
            <a:spLocks noGrp="1"/>
          </p:cNvSpPr>
          <p:nvPr>
            <p:ph idx="1"/>
          </p:nvPr>
        </p:nvSpPr>
        <p:spPr>
          <a:xfrm>
            <a:off x="457200" y="1600200"/>
            <a:ext cx="8229600" cy="5257800"/>
          </a:xfrm>
        </p:spPr>
        <p:txBody>
          <a:bodyPr>
            <a:normAutofit/>
          </a:bodyPr>
          <a:lstStyle/>
          <a:p>
            <a:r>
              <a:rPr lang="en-US" dirty="0"/>
              <a:t>Colorado Department of Public Health and Environment. (Jan. 2025). Postmortem toxicological presence of marijuana among Colorado residents younger than 25 years. </a:t>
            </a:r>
          </a:p>
          <a:p>
            <a:r>
              <a:rPr lang="en-US" dirty="0"/>
              <a:t>“Receiving a THC positive test result does not equal THC intoxication at time of death due to the timing of THC metabolism and how this differs between individuals and acute versus chronic use patterns.”</a:t>
            </a:r>
            <a:endParaRPr lang="en-US" b="1" dirty="0"/>
          </a:p>
        </p:txBody>
      </p:sp>
    </p:spTree>
    <p:extLst>
      <p:ext uri="{BB962C8B-B14F-4D97-AF65-F5344CB8AC3E}">
        <p14:creationId xmlns:p14="http://schemas.microsoft.com/office/powerpoint/2010/main" val="4177124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2454</TotalTime>
  <Words>2574</Words>
  <Application>Microsoft Office PowerPoint</Application>
  <PresentationFormat>On-screen Show (4:3)</PresentationFormat>
  <Paragraphs>286</Paragraphs>
  <Slides>53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Century Gothic</vt:lpstr>
      <vt:lpstr>Copperplate Gothic Bold</vt:lpstr>
      <vt:lpstr>Open Sans Bold</vt:lpstr>
      <vt:lpstr>Verdana</vt:lpstr>
      <vt:lpstr>Wingdings 2</vt:lpstr>
      <vt:lpstr>Verve</vt:lpstr>
      <vt:lpstr>RELEVANT CRIMINAL LAWS AND HOW TO WIN </vt:lpstr>
      <vt:lpstr>PowerPoint Presentation</vt:lpstr>
      <vt:lpstr>1.  GET ALL THE VIDEOS</vt:lpstr>
      <vt:lpstr>1.  GET ALL THE VIDEOS</vt:lpstr>
      <vt:lpstr>1.  GET ALL THE VIDEOS</vt:lpstr>
      <vt:lpstr>PowerPoint Presentation</vt:lpstr>
      <vt:lpstr>2. &gt;5ng of Delta-9 THC</vt:lpstr>
      <vt:lpstr>2. &gt;5ng of Delta-9 THC</vt:lpstr>
      <vt:lpstr>2. CDOT 2025 Report</vt:lpstr>
      <vt:lpstr>2. CDOT 2025 Report</vt:lpstr>
      <vt:lpstr>2. 2nd CDOT 2025 Report</vt:lpstr>
      <vt:lpstr>2. 5ng Bottom Line</vt:lpstr>
      <vt:lpstr>PowerPoint Presentation</vt:lpstr>
      <vt:lpstr>PowerPoint Presentation</vt:lpstr>
      <vt:lpstr>3. PBT NOT ADMISSIBLE</vt:lpstr>
      <vt:lpstr>PowerPoint Presentation</vt:lpstr>
      <vt:lpstr>4. DO NOT BLOW in CO</vt:lpstr>
      <vt:lpstr>4. CONVICTED OF DUI..</vt:lpstr>
      <vt:lpstr>4. AFTER DMV HEARING </vt:lpstr>
      <vt:lpstr>4. AFTER DMV HEARING </vt:lpstr>
      <vt:lpstr>4. AFTER DUI CONVICTION</vt:lpstr>
      <vt:lpstr>4. BLOOD WARRANT?</vt:lpstr>
      <vt:lpstr>PowerPoint Presentation</vt:lpstr>
      <vt:lpstr>PowerPoint Presentation</vt:lpstr>
      <vt:lpstr>PowerPoint Presentation</vt:lpstr>
      <vt:lpstr>7. GUNS IN COLORADO</vt:lpstr>
      <vt:lpstr>PowerPoint Presentation</vt:lpstr>
      <vt:lpstr>PowerPoint Presentation</vt:lpstr>
      <vt:lpstr>9.  GO TO TRIAL!</vt:lpstr>
      <vt:lpstr>TRIAL STATISTICS</vt:lpstr>
      <vt:lpstr>TRIAL STATISTICS</vt:lpstr>
      <vt:lpstr>VOIR DIRE</vt:lpstr>
      <vt:lpstr>ICEBREAKERS</vt:lpstr>
      <vt:lpstr>PowerPoint Presentation</vt:lpstr>
      <vt:lpstr>DRINKING PATTERNS</vt:lpstr>
      <vt:lpstr>HOW DO YOU FEEL ABOUT POLICE LABS?</vt:lpstr>
      <vt:lpstr>BREATH TESTING</vt:lpstr>
      <vt:lpstr>BLOOD TESTING</vt:lpstr>
      <vt:lpstr>PRESUMPTION OF INNOCENCE</vt:lpstr>
      <vt:lpstr>PowerPoint Presentation</vt:lpstr>
      <vt:lpstr>PowerPoint Presentation</vt:lpstr>
      <vt:lpstr>PowerPoint Presentation</vt:lpstr>
      <vt:lpstr>PowerPoint Presentation</vt:lpstr>
      <vt:lpstr>PowerPoint Presentation</vt:lpstr>
      <vt:lpstr> ONLY GUILTY IF UNANIMOUS &amp; BEYOND A REASONABLE DOUBT</vt:lpstr>
      <vt:lpstr>PowerPoint Presentation</vt:lpstr>
      <vt:lpstr>PowerPoint Presentation</vt:lpstr>
      <vt:lpstr>PowerPoint Presentation</vt:lpstr>
      <vt:lpstr>PowerPoint Presentation</vt:lpstr>
      <vt:lpstr>PowerPoint Presentation</vt:lpstr>
      <vt:lpstr> ONLY GUILTY IF UNANIMOUS &amp; BEYOND A REASONABLE DOUBT</vt:lpstr>
      <vt:lpstr>JURY SERVICE</vt:lpstr>
      <vt:lpstr>QUESTIONS??? mark@thecoloradotrialattorney.com cell: (832) 654-3058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BLOOD TESTING; Attacking a Blood Test DWI</dc:title>
  <dc:creator>mthiessen</dc:creator>
  <cp:lastModifiedBy>Mark Thiessen</cp:lastModifiedBy>
  <cp:revision>265</cp:revision>
  <dcterms:created xsi:type="dcterms:W3CDTF">2012-08-03T20:56:01Z</dcterms:created>
  <dcterms:modified xsi:type="dcterms:W3CDTF">2026-01-23T18:43:02Z</dcterms:modified>
</cp:coreProperties>
</file>